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4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Lst>
  <p:sldSz cx="9144000" cy="5143500" type="screen16x9"/>
  <p:notesSz cx="6858000" cy="9144000"/>
  <p:embeddedFontLst>
    <p:embeddedFont>
      <p:font typeface="PT Sans Narrow" panose="020B0604020202020204" charset="0"/>
      <p:regular r:id="rId47"/>
      <p:bold r:id="rId48"/>
    </p:embeddedFont>
    <p:embeddedFont>
      <p:font typeface="Open Sans" panose="020B0606030504020204" pitchFamily="34" charset="0"/>
      <p:regular r:id="rId49"/>
      <p:bold r:id="rId50"/>
      <p:italic r:id="rId51"/>
      <p:boldItalic r:id="rId5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4" d="100"/>
          <a:sy n="114" d="100"/>
        </p:scale>
        <p:origin x="714" y="10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font" Target="fonts/font1.fntdata"/><Relationship Id="rId50" Type="http://schemas.openxmlformats.org/officeDocument/2006/relationships/font" Target="fonts/font4.fntdata"/><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font" Target="fonts/font6.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font" Target="fonts/font2.fntdata"/><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font" Target="fonts/font5.fntdata"/><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font" Target="fonts/font3.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ga888da0f2d_0_30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3" name="Google Shape;123;ga888da0f2d_0_30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ga888da0f2d_0_35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9" name="Google Shape;129;ga888da0f2d_0_35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ga6be02f557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5" name="Google Shape;135;ga6be02f557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g53ecaf11da_1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1" name="Google Shape;141;g53ecaf11da_1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ga6f3243916_0_8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8" name="Google Shape;148;ga6f3243916_0_8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g53ecaf11da_1_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4" name="Google Shape;154;g53ecaf11da_1_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g9df898ba0b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0" name="Google Shape;160;g9df898ba0b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g9df898ba0b_0_8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6" name="Google Shape;166;g9df898ba0b_0_8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Google Shape;172;g9df898ba0b_0_7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3" name="Google Shape;173;g9df898ba0b_0_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Google Shape;177;g9df898ba0b_0_9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8" name="Google Shape;178;g9df898ba0b_0_9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a888da0f2d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a888da0f2d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g53ecaf11da_1_7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4" name="Google Shape;184;g53ecaf11da_1_7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Google Shape;189;g53ecaf11da_1_7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0" name="Google Shape;190;g53ecaf11da_1_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Google Shape;195;g53ecaf11da_1_8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6" name="Google Shape;196;g53ecaf11da_1_8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9"/>
        <p:cNvGrpSpPr/>
        <p:nvPr/>
      </p:nvGrpSpPr>
      <p:grpSpPr>
        <a:xfrm>
          <a:off x="0" y="0"/>
          <a:ext cx="0" cy="0"/>
          <a:chOff x="0" y="0"/>
          <a:chExt cx="0" cy="0"/>
        </a:xfrm>
      </p:grpSpPr>
      <p:sp>
        <p:nvSpPr>
          <p:cNvPr id="200" name="Google Shape;200;g53ecaf11da_1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1" name="Google Shape;201;g53ecaf11da_1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Google Shape;206;g53ecaf11da_1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7" name="Google Shape;207;g53ecaf11da_1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Google Shape;212;g53ecaf11da_1_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3" name="Google Shape;213;g53ecaf11da_1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
        <p:cNvGrpSpPr/>
        <p:nvPr/>
      </p:nvGrpSpPr>
      <p:grpSpPr>
        <a:xfrm>
          <a:off x="0" y="0"/>
          <a:ext cx="0" cy="0"/>
          <a:chOff x="0" y="0"/>
          <a:chExt cx="0" cy="0"/>
        </a:xfrm>
      </p:grpSpPr>
      <p:sp>
        <p:nvSpPr>
          <p:cNvPr id="218" name="Google Shape;218;g53ecaf11da_1_3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9" name="Google Shape;219;g53ecaf11da_1_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g9df898ba0b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4" name="Google Shape;224;g9df898ba0b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Google Shape;229;ga6f3243916_0_8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0" name="Google Shape;230;ga6f3243916_0_8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Google Shape;236;ga15643dee1_0_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7" name="Google Shape;237;ga15643dee1_0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ga888da0f2d_0_80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 name="Google Shape;77;ga888da0f2d_0_80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1"/>
        <p:cNvGrpSpPr/>
        <p:nvPr/>
      </p:nvGrpSpPr>
      <p:grpSpPr>
        <a:xfrm>
          <a:off x="0" y="0"/>
          <a:ext cx="0" cy="0"/>
          <a:chOff x="0" y="0"/>
          <a:chExt cx="0" cy="0"/>
        </a:xfrm>
      </p:grpSpPr>
      <p:sp>
        <p:nvSpPr>
          <p:cNvPr id="242" name="Google Shape;242;g9df898ba0b_0_9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3" name="Google Shape;243;g9df898ba0b_0_9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8"/>
        <p:cNvGrpSpPr/>
        <p:nvPr/>
      </p:nvGrpSpPr>
      <p:grpSpPr>
        <a:xfrm>
          <a:off x="0" y="0"/>
          <a:ext cx="0" cy="0"/>
          <a:chOff x="0" y="0"/>
          <a:chExt cx="0" cy="0"/>
        </a:xfrm>
      </p:grpSpPr>
      <p:sp>
        <p:nvSpPr>
          <p:cNvPr id="249" name="Google Shape;249;g53ecaf11da_1_4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0" name="Google Shape;250;g53ecaf11da_1_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4"/>
        <p:cNvGrpSpPr/>
        <p:nvPr/>
      </p:nvGrpSpPr>
      <p:grpSpPr>
        <a:xfrm>
          <a:off x="0" y="0"/>
          <a:ext cx="0" cy="0"/>
          <a:chOff x="0" y="0"/>
          <a:chExt cx="0" cy="0"/>
        </a:xfrm>
      </p:grpSpPr>
      <p:sp>
        <p:nvSpPr>
          <p:cNvPr id="255" name="Google Shape;255;g53ecaf11da_1_4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6" name="Google Shape;256;g53ecaf11da_1_4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0"/>
        <p:cNvGrpSpPr/>
        <p:nvPr/>
      </p:nvGrpSpPr>
      <p:grpSpPr>
        <a:xfrm>
          <a:off x="0" y="0"/>
          <a:ext cx="0" cy="0"/>
          <a:chOff x="0" y="0"/>
          <a:chExt cx="0" cy="0"/>
        </a:xfrm>
      </p:grpSpPr>
      <p:sp>
        <p:nvSpPr>
          <p:cNvPr id="261" name="Google Shape;261;g53ecaf11da_1_5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2" name="Google Shape;262;g53ecaf11da_1_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6"/>
        <p:cNvGrpSpPr/>
        <p:nvPr/>
      </p:nvGrpSpPr>
      <p:grpSpPr>
        <a:xfrm>
          <a:off x="0" y="0"/>
          <a:ext cx="0" cy="0"/>
          <a:chOff x="0" y="0"/>
          <a:chExt cx="0" cy="0"/>
        </a:xfrm>
      </p:grpSpPr>
      <p:sp>
        <p:nvSpPr>
          <p:cNvPr id="267" name="Google Shape;267;g53ecaf11da_1_5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8" name="Google Shape;268;g53ecaf11da_1_5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3"/>
        <p:cNvGrpSpPr/>
        <p:nvPr/>
      </p:nvGrpSpPr>
      <p:grpSpPr>
        <a:xfrm>
          <a:off x="0" y="0"/>
          <a:ext cx="0" cy="0"/>
          <a:chOff x="0" y="0"/>
          <a:chExt cx="0" cy="0"/>
        </a:xfrm>
      </p:grpSpPr>
      <p:sp>
        <p:nvSpPr>
          <p:cNvPr id="274" name="Google Shape;274;g53ecaf11da_1_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5" name="Google Shape;275;g53ecaf11da_1_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9"/>
        <p:cNvGrpSpPr/>
        <p:nvPr/>
      </p:nvGrpSpPr>
      <p:grpSpPr>
        <a:xfrm>
          <a:off x="0" y="0"/>
          <a:ext cx="0" cy="0"/>
          <a:chOff x="0" y="0"/>
          <a:chExt cx="0" cy="0"/>
        </a:xfrm>
      </p:grpSpPr>
      <p:sp>
        <p:nvSpPr>
          <p:cNvPr id="280" name="Google Shape;280;ga888da0f2d_0_40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1" name="Google Shape;281;ga888da0f2d_0_40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5"/>
        <p:cNvGrpSpPr/>
        <p:nvPr/>
      </p:nvGrpSpPr>
      <p:grpSpPr>
        <a:xfrm>
          <a:off x="0" y="0"/>
          <a:ext cx="0" cy="0"/>
          <a:chOff x="0" y="0"/>
          <a:chExt cx="0" cy="0"/>
        </a:xfrm>
      </p:grpSpPr>
      <p:sp>
        <p:nvSpPr>
          <p:cNvPr id="286" name="Google Shape;286;ga888da0f2d_0_45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7" name="Google Shape;287;ga888da0f2d_0_45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1"/>
        <p:cNvGrpSpPr/>
        <p:nvPr/>
      </p:nvGrpSpPr>
      <p:grpSpPr>
        <a:xfrm>
          <a:off x="0" y="0"/>
          <a:ext cx="0" cy="0"/>
          <a:chOff x="0" y="0"/>
          <a:chExt cx="0" cy="0"/>
        </a:xfrm>
      </p:grpSpPr>
      <p:sp>
        <p:nvSpPr>
          <p:cNvPr id="292" name="Google Shape;292;ga888da0f2d_0_50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3" name="Google Shape;293;ga888da0f2d_0_50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7"/>
        <p:cNvGrpSpPr/>
        <p:nvPr/>
      </p:nvGrpSpPr>
      <p:grpSpPr>
        <a:xfrm>
          <a:off x="0" y="0"/>
          <a:ext cx="0" cy="0"/>
          <a:chOff x="0" y="0"/>
          <a:chExt cx="0" cy="0"/>
        </a:xfrm>
      </p:grpSpPr>
      <p:sp>
        <p:nvSpPr>
          <p:cNvPr id="298" name="Google Shape;298;ga888da0f2d_0_55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9" name="Google Shape;299;ga888da0f2d_0_55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a888da0f2d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a888da0f2d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3"/>
        <p:cNvGrpSpPr/>
        <p:nvPr/>
      </p:nvGrpSpPr>
      <p:grpSpPr>
        <a:xfrm>
          <a:off x="0" y="0"/>
          <a:ext cx="0" cy="0"/>
          <a:chOff x="0" y="0"/>
          <a:chExt cx="0" cy="0"/>
        </a:xfrm>
      </p:grpSpPr>
      <p:sp>
        <p:nvSpPr>
          <p:cNvPr id="304" name="Google Shape;304;ga888da0f2d_0_60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5" name="Google Shape;305;ga888da0f2d_0_60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9"/>
        <p:cNvGrpSpPr/>
        <p:nvPr/>
      </p:nvGrpSpPr>
      <p:grpSpPr>
        <a:xfrm>
          <a:off x="0" y="0"/>
          <a:ext cx="0" cy="0"/>
          <a:chOff x="0" y="0"/>
          <a:chExt cx="0" cy="0"/>
        </a:xfrm>
      </p:grpSpPr>
      <p:sp>
        <p:nvSpPr>
          <p:cNvPr id="310" name="Google Shape;310;ga888da0f2d_0_65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1" name="Google Shape;311;ga888da0f2d_0_65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5"/>
        <p:cNvGrpSpPr/>
        <p:nvPr/>
      </p:nvGrpSpPr>
      <p:grpSpPr>
        <a:xfrm>
          <a:off x="0" y="0"/>
          <a:ext cx="0" cy="0"/>
          <a:chOff x="0" y="0"/>
          <a:chExt cx="0" cy="0"/>
        </a:xfrm>
      </p:grpSpPr>
      <p:sp>
        <p:nvSpPr>
          <p:cNvPr id="316" name="Google Shape;316;ga888da0f2d_0_70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7" name="Google Shape;317;ga888da0f2d_0_70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1"/>
        <p:cNvGrpSpPr/>
        <p:nvPr/>
      </p:nvGrpSpPr>
      <p:grpSpPr>
        <a:xfrm>
          <a:off x="0" y="0"/>
          <a:ext cx="0" cy="0"/>
          <a:chOff x="0" y="0"/>
          <a:chExt cx="0" cy="0"/>
        </a:xfrm>
      </p:grpSpPr>
      <p:sp>
        <p:nvSpPr>
          <p:cNvPr id="322" name="Google Shape;322;ga888da0f2d_0_75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3" name="Google Shape;323;ga888da0f2d_0_75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7"/>
        <p:cNvGrpSpPr/>
        <p:nvPr/>
      </p:nvGrpSpPr>
      <p:grpSpPr>
        <a:xfrm>
          <a:off x="0" y="0"/>
          <a:ext cx="0" cy="0"/>
          <a:chOff x="0" y="0"/>
          <a:chExt cx="0" cy="0"/>
        </a:xfrm>
      </p:grpSpPr>
      <p:sp>
        <p:nvSpPr>
          <p:cNvPr id="328" name="Google Shape;328;ga8b9f8b05c_4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9" name="Google Shape;329;ga8b9f8b05c_4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ga888da0f2d_0_5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2" name="Google Shape;92;ga888da0f2d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a888da0f2d_0_10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a888da0f2d_0_10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ga888da0f2d_0_15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 name="Google Shape;104;ga888da0f2d_0_1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ga888da0f2d_0_20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0" name="Google Shape;110;ga888da0f2d_0_20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ga888da0f2d_0_25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7" name="Google Shape;117;ga888da0f2d_0_25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cxnSp>
        <p:nvCxnSpPr>
          <p:cNvPr id="10" name="Google Shape;10;p2"/>
          <p:cNvCxnSpPr/>
          <p:nvPr/>
        </p:nvCxnSpPr>
        <p:spPr>
          <a:xfrm>
            <a:off x="7007735" y="3176888"/>
            <a:ext cx="562200" cy="0"/>
          </a:xfrm>
          <a:prstGeom prst="straightConnector1">
            <a:avLst/>
          </a:prstGeom>
          <a:noFill/>
          <a:ln w="76200" cap="flat" cmpd="sng">
            <a:solidFill>
              <a:schemeClr val="lt2"/>
            </a:solidFill>
            <a:prstDash val="solid"/>
            <a:round/>
            <a:headEnd type="none" w="sm" len="sm"/>
            <a:tailEnd type="none" w="sm" len="sm"/>
          </a:ln>
        </p:spPr>
      </p:cxnSp>
      <p:cxnSp>
        <p:nvCxnSpPr>
          <p:cNvPr id="11" name="Google Shape;11;p2"/>
          <p:cNvCxnSpPr/>
          <p:nvPr/>
        </p:nvCxnSpPr>
        <p:spPr>
          <a:xfrm>
            <a:off x="1575035" y="3158252"/>
            <a:ext cx="562200" cy="0"/>
          </a:xfrm>
          <a:prstGeom prst="straightConnector1">
            <a:avLst/>
          </a:prstGeom>
          <a:noFill/>
          <a:ln w="76200" cap="flat" cmpd="sng">
            <a:solidFill>
              <a:schemeClr val="lt2"/>
            </a:solidFill>
            <a:prstDash val="solid"/>
            <a:round/>
            <a:headEnd type="none" w="sm" len="sm"/>
            <a:tailEnd type="none" w="sm" len="sm"/>
          </a:ln>
        </p:spPr>
      </p:cxnSp>
      <p:grpSp>
        <p:nvGrpSpPr>
          <p:cNvPr id="12" name="Google Shape;12;p2"/>
          <p:cNvGrpSpPr/>
          <p:nvPr/>
        </p:nvGrpSpPr>
        <p:grpSpPr>
          <a:xfrm>
            <a:off x="1004144" y="1022025"/>
            <a:ext cx="7136668" cy="152400"/>
            <a:chOff x="1346429" y="1011300"/>
            <a:chExt cx="6452100" cy="152400"/>
          </a:xfrm>
        </p:grpSpPr>
        <p:cxnSp>
          <p:nvCxnSpPr>
            <p:cNvPr id="13" name="Google Shape;13;p2"/>
            <p:cNvCxnSpPr/>
            <p:nvPr/>
          </p:nvCxnSpPr>
          <p:spPr>
            <a:xfrm rot="10800000">
              <a:off x="1346429" y="1011300"/>
              <a:ext cx="6452100" cy="0"/>
            </a:xfrm>
            <a:prstGeom prst="straightConnector1">
              <a:avLst/>
            </a:prstGeom>
            <a:noFill/>
            <a:ln w="76200" cap="flat" cmpd="sng">
              <a:solidFill>
                <a:schemeClr val="accent3"/>
              </a:solidFill>
              <a:prstDash val="solid"/>
              <a:round/>
              <a:headEnd type="none" w="sm" len="sm"/>
              <a:tailEnd type="none" w="sm" len="sm"/>
            </a:ln>
          </p:spPr>
        </p:cxnSp>
        <p:cxnSp>
          <p:nvCxnSpPr>
            <p:cNvPr id="14" name="Google Shape;14;p2"/>
            <p:cNvCxnSpPr/>
            <p:nvPr/>
          </p:nvCxnSpPr>
          <p:spPr>
            <a:xfrm rot="10800000">
              <a:off x="1346429" y="1163700"/>
              <a:ext cx="6452100" cy="0"/>
            </a:xfrm>
            <a:prstGeom prst="straightConnector1">
              <a:avLst/>
            </a:prstGeom>
            <a:noFill/>
            <a:ln w="9525" cap="flat" cmpd="sng">
              <a:solidFill>
                <a:schemeClr val="accent3"/>
              </a:solidFill>
              <a:prstDash val="solid"/>
              <a:round/>
              <a:headEnd type="none" w="sm" len="sm"/>
              <a:tailEnd type="none" w="sm" len="sm"/>
            </a:ln>
          </p:spPr>
        </p:cxnSp>
      </p:grpSp>
      <p:grpSp>
        <p:nvGrpSpPr>
          <p:cNvPr id="15" name="Google Shape;15;p2"/>
          <p:cNvGrpSpPr/>
          <p:nvPr/>
        </p:nvGrpSpPr>
        <p:grpSpPr>
          <a:xfrm>
            <a:off x="1004151" y="3969100"/>
            <a:ext cx="7136668" cy="152400"/>
            <a:chOff x="1346435" y="3969088"/>
            <a:chExt cx="6452100" cy="152400"/>
          </a:xfrm>
        </p:grpSpPr>
        <p:cxnSp>
          <p:nvCxnSpPr>
            <p:cNvPr id="16" name="Google Shape;16;p2"/>
            <p:cNvCxnSpPr/>
            <p:nvPr/>
          </p:nvCxnSpPr>
          <p:spPr>
            <a:xfrm>
              <a:off x="1346435" y="4121488"/>
              <a:ext cx="6452100" cy="0"/>
            </a:xfrm>
            <a:prstGeom prst="straightConnector1">
              <a:avLst/>
            </a:prstGeom>
            <a:noFill/>
            <a:ln w="76200" cap="flat" cmpd="sng">
              <a:solidFill>
                <a:schemeClr val="accent3"/>
              </a:solidFill>
              <a:prstDash val="solid"/>
              <a:round/>
              <a:headEnd type="none" w="sm" len="sm"/>
              <a:tailEnd type="none" w="sm" len="sm"/>
            </a:ln>
          </p:spPr>
        </p:cxnSp>
        <p:cxnSp>
          <p:nvCxnSpPr>
            <p:cNvPr id="17" name="Google Shape;17;p2"/>
            <p:cNvCxnSpPr/>
            <p:nvPr/>
          </p:nvCxnSpPr>
          <p:spPr>
            <a:xfrm>
              <a:off x="1346435" y="3969088"/>
              <a:ext cx="6452100" cy="0"/>
            </a:xfrm>
            <a:prstGeom prst="straightConnector1">
              <a:avLst/>
            </a:prstGeom>
            <a:noFill/>
            <a:ln w="9525" cap="flat" cmpd="sng">
              <a:solidFill>
                <a:schemeClr val="accent3"/>
              </a:solidFill>
              <a:prstDash val="solid"/>
              <a:round/>
              <a:headEnd type="none" w="sm" len="sm"/>
              <a:tailEnd type="none" w="sm" len="sm"/>
            </a:ln>
          </p:spPr>
        </p:cxnSp>
      </p:grpSp>
      <p:sp>
        <p:nvSpPr>
          <p:cNvPr id="18" name="Google Shape;18;p2"/>
          <p:cNvSpPr txBox="1">
            <a:spLocks noGrp="1"/>
          </p:cNvSpPr>
          <p:nvPr>
            <p:ph type="ctrTitle"/>
          </p:nvPr>
        </p:nvSpPr>
        <p:spPr>
          <a:xfrm>
            <a:off x="1004150" y="1751764"/>
            <a:ext cx="7136700" cy="1022400"/>
          </a:xfrm>
          <a:prstGeom prst="rect">
            <a:avLst/>
          </a:prstGeom>
        </p:spPr>
        <p:txBody>
          <a:bodyPr spcFirstLastPara="1" wrap="square" lIns="91425" tIns="91425" rIns="91425" bIns="91425" anchor="b" anchorCtr="0">
            <a:noAutofit/>
          </a:bodyPr>
          <a:lstStyle>
            <a:lvl1pPr lvl="0" algn="ctr">
              <a:spcBef>
                <a:spcPts val="0"/>
              </a:spcBef>
              <a:spcAft>
                <a:spcPts val="0"/>
              </a:spcAft>
              <a:buSzPts val="5400"/>
              <a:buNone/>
              <a:defRPr sz="5400"/>
            </a:lvl1pPr>
            <a:lvl2pPr lvl="1" algn="ctr">
              <a:spcBef>
                <a:spcPts val="0"/>
              </a:spcBef>
              <a:spcAft>
                <a:spcPts val="0"/>
              </a:spcAft>
              <a:buSzPts val="5400"/>
              <a:buNone/>
              <a:defRPr sz="5400"/>
            </a:lvl2pPr>
            <a:lvl3pPr lvl="2" algn="ctr">
              <a:spcBef>
                <a:spcPts val="0"/>
              </a:spcBef>
              <a:spcAft>
                <a:spcPts val="0"/>
              </a:spcAft>
              <a:buSzPts val="5400"/>
              <a:buNone/>
              <a:defRPr sz="5400"/>
            </a:lvl3pPr>
            <a:lvl4pPr lvl="3" algn="ctr">
              <a:spcBef>
                <a:spcPts val="0"/>
              </a:spcBef>
              <a:spcAft>
                <a:spcPts val="0"/>
              </a:spcAft>
              <a:buSzPts val="5400"/>
              <a:buNone/>
              <a:defRPr sz="5400"/>
            </a:lvl4pPr>
            <a:lvl5pPr lvl="4" algn="ctr">
              <a:spcBef>
                <a:spcPts val="0"/>
              </a:spcBef>
              <a:spcAft>
                <a:spcPts val="0"/>
              </a:spcAft>
              <a:buSzPts val="5400"/>
              <a:buNone/>
              <a:defRPr sz="5400"/>
            </a:lvl5pPr>
            <a:lvl6pPr lvl="5" algn="ctr">
              <a:spcBef>
                <a:spcPts val="0"/>
              </a:spcBef>
              <a:spcAft>
                <a:spcPts val="0"/>
              </a:spcAft>
              <a:buSzPts val="5400"/>
              <a:buNone/>
              <a:defRPr sz="5400"/>
            </a:lvl6pPr>
            <a:lvl7pPr lvl="6" algn="ctr">
              <a:spcBef>
                <a:spcPts val="0"/>
              </a:spcBef>
              <a:spcAft>
                <a:spcPts val="0"/>
              </a:spcAft>
              <a:buSzPts val="5400"/>
              <a:buNone/>
              <a:defRPr sz="5400"/>
            </a:lvl7pPr>
            <a:lvl8pPr lvl="7" algn="ctr">
              <a:spcBef>
                <a:spcPts val="0"/>
              </a:spcBef>
              <a:spcAft>
                <a:spcPts val="0"/>
              </a:spcAft>
              <a:buSzPts val="5400"/>
              <a:buNone/>
              <a:defRPr sz="5400"/>
            </a:lvl8pPr>
            <a:lvl9pPr lvl="8" algn="ctr">
              <a:spcBef>
                <a:spcPts val="0"/>
              </a:spcBef>
              <a:spcAft>
                <a:spcPts val="0"/>
              </a:spcAft>
              <a:buSzPts val="5400"/>
              <a:buNone/>
              <a:defRPr sz="5400"/>
            </a:lvl9pPr>
          </a:lstStyle>
          <a:p>
            <a:endParaRPr/>
          </a:p>
        </p:txBody>
      </p:sp>
      <p:sp>
        <p:nvSpPr>
          <p:cNvPr id="19" name="Google Shape;19;p2"/>
          <p:cNvSpPr txBox="1">
            <a:spLocks noGrp="1"/>
          </p:cNvSpPr>
          <p:nvPr>
            <p:ph type="subTitle" idx="1"/>
          </p:nvPr>
        </p:nvSpPr>
        <p:spPr>
          <a:xfrm>
            <a:off x="2137225" y="2850039"/>
            <a:ext cx="48705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400"/>
              <a:buNone/>
              <a:defRPr sz="2400"/>
            </a:lvl1pPr>
            <a:lvl2pPr lvl="1" algn="ctr">
              <a:lnSpc>
                <a:spcPct val="100000"/>
              </a:lnSpc>
              <a:spcBef>
                <a:spcPts val="0"/>
              </a:spcBef>
              <a:spcAft>
                <a:spcPts val="0"/>
              </a:spcAft>
              <a:buSzPts val="2400"/>
              <a:buNone/>
              <a:defRPr sz="2400"/>
            </a:lvl2pPr>
            <a:lvl3pPr lvl="2" algn="ctr">
              <a:lnSpc>
                <a:spcPct val="100000"/>
              </a:lnSpc>
              <a:spcBef>
                <a:spcPts val="0"/>
              </a:spcBef>
              <a:spcAft>
                <a:spcPts val="0"/>
              </a:spcAft>
              <a:buSzPts val="2400"/>
              <a:buNone/>
              <a:defRPr sz="2400"/>
            </a:lvl3pPr>
            <a:lvl4pPr lvl="3" algn="ctr">
              <a:lnSpc>
                <a:spcPct val="100000"/>
              </a:lnSpc>
              <a:spcBef>
                <a:spcPts val="0"/>
              </a:spcBef>
              <a:spcAft>
                <a:spcPts val="0"/>
              </a:spcAft>
              <a:buSzPts val="2400"/>
              <a:buNone/>
              <a:defRPr sz="2400"/>
            </a:lvl4pPr>
            <a:lvl5pPr lvl="4" algn="ctr">
              <a:lnSpc>
                <a:spcPct val="100000"/>
              </a:lnSpc>
              <a:spcBef>
                <a:spcPts val="0"/>
              </a:spcBef>
              <a:spcAft>
                <a:spcPts val="0"/>
              </a:spcAft>
              <a:buSzPts val="2400"/>
              <a:buNone/>
              <a:defRPr sz="2400"/>
            </a:lvl5pPr>
            <a:lvl6pPr lvl="5" algn="ctr">
              <a:lnSpc>
                <a:spcPct val="100000"/>
              </a:lnSpc>
              <a:spcBef>
                <a:spcPts val="0"/>
              </a:spcBef>
              <a:spcAft>
                <a:spcPts val="0"/>
              </a:spcAft>
              <a:buSzPts val="2400"/>
              <a:buNone/>
              <a:defRPr sz="2400"/>
            </a:lvl6pPr>
            <a:lvl7pPr lvl="6" algn="ctr">
              <a:lnSpc>
                <a:spcPct val="100000"/>
              </a:lnSpc>
              <a:spcBef>
                <a:spcPts val="0"/>
              </a:spcBef>
              <a:spcAft>
                <a:spcPts val="0"/>
              </a:spcAft>
              <a:buSzPts val="2400"/>
              <a:buNone/>
              <a:defRPr sz="2400"/>
            </a:lvl7pPr>
            <a:lvl8pPr lvl="7" algn="ctr">
              <a:lnSpc>
                <a:spcPct val="100000"/>
              </a:lnSpc>
              <a:spcBef>
                <a:spcPts val="0"/>
              </a:spcBef>
              <a:spcAft>
                <a:spcPts val="0"/>
              </a:spcAft>
              <a:buSzPts val="2400"/>
              <a:buNone/>
              <a:defRPr sz="2400"/>
            </a:lvl8pPr>
            <a:lvl9pPr lvl="8" algn="ctr">
              <a:lnSpc>
                <a:spcPct val="100000"/>
              </a:lnSpc>
              <a:spcBef>
                <a:spcPts val="0"/>
              </a:spcBef>
              <a:spcAft>
                <a:spcPts val="0"/>
              </a:spcAft>
              <a:buSzPts val="2400"/>
              <a:buNone/>
              <a:defRPr sz="2400"/>
            </a:lvl9pPr>
          </a:lstStyle>
          <a:p>
            <a:endParaRPr/>
          </a:p>
        </p:txBody>
      </p:sp>
      <p:sp>
        <p:nvSpPr>
          <p:cNvPr id="20" name="Google Shape;20;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55"/>
        <p:cNvGrpSpPr/>
        <p:nvPr/>
      </p:nvGrpSpPr>
      <p:grpSpPr>
        <a:xfrm>
          <a:off x="0" y="0"/>
          <a:ext cx="0" cy="0"/>
          <a:chOff x="0" y="0"/>
          <a:chExt cx="0" cy="0"/>
        </a:xfrm>
      </p:grpSpPr>
      <p:sp>
        <p:nvSpPr>
          <p:cNvPr id="56" name="Google Shape;56;p11"/>
          <p:cNvSpPr/>
          <p:nvPr/>
        </p:nvSpPr>
        <p:spPr>
          <a:xfrm>
            <a:off x="-75" y="5045700"/>
            <a:ext cx="9144000" cy="9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11"/>
          <p:cNvSpPr txBox="1">
            <a:spLocks noGrp="1"/>
          </p:cNvSpPr>
          <p:nvPr>
            <p:ph type="title" hasCustomPrompt="1"/>
          </p:nvPr>
        </p:nvSpPr>
        <p:spPr>
          <a:xfrm>
            <a:off x="311700" y="1304850"/>
            <a:ext cx="8520600" cy="1538400"/>
          </a:xfrm>
          <a:prstGeom prst="rect">
            <a:avLst/>
          </a:prstGeom>
        </p:spPr>
        <p:txBody>
          <a:bodyPr spcFirstLastPara="1" wrap="square" lIns="91425" tIns="91425" rIns="91425" bIns="91425" anchor="ctr" anchorCtr="0">
            <a:noAutofit/>
          </a:bodyPr>
          <a:lstStyle>
            <a:lvl1pPr lvl="0" algn="ctr">
              <a:spcBef>
                <a:spcPts val="0"/>
              </a:spcBef>
              <a:spcAft>
                <a:spcPts val="0"/>
              </a:spcAft>
              <a:buClr>
                <a:schemeClr val="accent3"/>
              </a:buClr>
              <a:buSzPts val="13000"/>
              <a:buNone/>
              <a:defRPr sz="13000">
                <a:solidFill>
                  <a:schemeClr val="accent3"/>
                </a:solidFill>
              </a:defRPr>
            </a:lvl1pPr>
            <a:lvl2pPr lvl="1" algn="ctr">
              <a:spcBef>
                <a:spcPts val="0"/>
              </a:spcBef>
              <a:spcAft>
                <a:spcPts val="0"/>
              </a:spcAft>
              <a:buClr>
                <a:schemeClr val="accent3"/>
              </a:buClr>
              <a:buSzPts val="13000"/>
              <a:buNone/>
              <a:defRPr sz="13000">
                <a:solidFill>
                  <a:schemeClr val="accent3"/>
                </a:solidFill>
              </a:defRPr>
            </a:lvl2pPr>
            <a:lvl3pPr lvl="2" algn="ctr">
              <a:spcBef>
                <a:spcPts val="0"/>
              </a:spcBef>
              <a:spcAft>
                <a:spcPts val="0"/>
              </a:spcAft>
              <a:buClr>
                <a:schemeClr val="accent3"/>
              </a:buClr>
              <a:buSzPts val="13000"/>
              <a:buNone/>
              <a:defRPr sz="13000">
                <a:solidFill>
                  <a:schemeClr val="accent3"/>
                </a:solidFill>
              </a:defRPr>
            </a:lvl3pPr>
            <a:lvl4pPr lvl="3" algn="ctr">
              <a:spcBef>
                <a:spcPts val="0"/>
              </a:spcBef>
              <a:spcAft>
                <a:spcPts val="0"/>
              </a:spcAft>
              <a:buClr>
                <a:schemeClr val="accent3"/>
              </a:buClr>
              <a:buSzPts val="13000"/>
              <a:buNone/>
              <a:defRPr sz="13000">
                <a:solidFill>
                  <a:schemeClr val="accent3"/>
                </a:solidFill>
              </a:defRPr>
            </a:lvl4pPr>
            <a:lvl5pPr lvl="4" algn="ctr">
              <a:spcBef>
                <a:spcPts val="0"/>
              </a:spcBef>
              <a:spcAft>
                <a:spcPts val="0"/>
              </a:spcAft>
              <a:buClr>
                <a:schemeClr val="accent3"/>
              </a:buClr>
              <a:buSzPts val="13000"/>
              <a:buNone/>
              <a:defRPr sz="13000">
                <a:solidFill>
                  <a:schemeClr val="accent3"/>
                </a:solidFill>
              </a:defRPr>
            </a:lvl5pPr>
            <a:lvl6pPr lvl="5" algn="ctr">
              <a:spcBef>
                <a:spcPts val="0"/>
              </a:spcBef>
              <a:spcAft>
                <a:spcPts val="0"/>
              </a:spcAft>
              <a:buClr>
                <a:schemeClr val="accent3"/>
              </a:buClr>
              <a:buSzPts val="13000"/>
              <a:buNone/>
              <a:defRPr sz="13000">
                <a:solidFill>
                  <a:schemeClr val="accent3"/>
                </a:solidFill>
              </a:defRPr>
            </a:lvl6pPr>
            <a:lvl7pPr lvl="6" algn="ctr">
              <a:spcBef>
                <a:spcPts val="0"/>
              </a:spcBef>
              <a:spcAft>
                <a:spcPts val="0"/>
              </a:spcAft>
              <a:buClr>
                <a:schemeClr val="accent3"/>
              </a:buClr>
              <a:buSzPts val="13000"/>
              <a:buNone/>
              <a:defRPr sz="13000">
                <a:solidFill>
                  <a:schemeClr val="accent3"/>
                </a:solidFill>
              </a:defRPr>
            </a:lvl7pPr>
            <a:lvl8pPr lvl="7" algn="ctr">
              <a:spcBef>
                <a:spcPts val="0"/>
              </a:spcBef>
              <a:spcAft>
                <a:spcPts val="0"/>
              </a:spcAft>
              <a:buClr>
                <a:schemeClr val="accent3"/>
              </a:buClr>
              <a:buSzPts val="13000"/>
              <a:buNone/>
              <a:defRPr sz="13000">
                <a:solidFill>
                  <a:schemeClr val="accent3"/>
                </a:solidFill>
              </a:defRPr>
            </a:lvl8pPr>
            <a:lvl9pPr lvl="8" algn="ctr">
              <a:spcBef>
                <a:spcPts val="0"/>
              </a:spcBef>
              <a:spcAft>
                <a:spcPts val="0"/>
              </a:spcAft>
              <a:buClr>
                <a:schemeClr val="accent3"/>
              </a:buClr>
              <a:buSzPts val="13000"/>
              <a:buNone/>
              <a:defRPr sz="13000">
                <a:solidFill>
                  <a:schemeClr val="accent3"/>
                </a:solidFill>
              </a:defRPr>
            </a:lvl9pPr>
          </a:lstStyle>
          <a:p>
            <a:r>
              <a:t>xx%</a:t>
            </a:r>
          </a:p>
        </p:txBody>
      </p:sp>
      <p:sp>
        <p:nvSpPr>
          <p:cNvPr id="58" name="Google Shape;58;p11"/>
          <p:cNvSpPr txBox="1">
            <a:spLocks noGrp="1"/>
          </p:cNvSpPr>
          <p:nvPr>
            <p:ph type="body" idx="1"/>
          </p:nvPr>
        </p:nvSpPr>
        <p:spPr>
          <a:xfrm>
            <a:off x="311700" y="2995650"/>
            <a:ext cx="8520600" cy="10716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59" name="Google Shape;59;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0"/>
        <p:cNvGrpSpPr/>
        <p:nvPr/>
      </p:nvGrpSpPr>
      <p:grpSpPr>
        <a:xfrm>
          <a:off x="0" y="0"/>
          <a:ext cx="0" cy="0"/>
          <a:chOff x="0" y="0"/>
          <a:chExt cx="0" cy="0"/>
        </a:xfrm>
      </p:grpSpPr>
      <p:sp>
        <p:nvSpPr>
          <p:cNvPr id="61" name="Google Shape;61;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1"/>
        <p:cNvGrpSpPr/>
        <p:nvPr/>
      </p:nvGrpSpPr>
      <p:grpSpPr>
        <a:xfrm>
          <a:off x="0" y="0"/>
          <a:ext cx="0" cy="0"/>
          <a:chOff x="0" y="0"/>
          <a:chExt cx="0" cy="0"/>
        </a:xfrm>
      </p:grpSpPr>
      <p:sp>
        <p:nvSpPr>
          <p:cNvPr id="22" name="Google Shape;22;p3"/>
          <p:cNvSpPr/>
          <p:nvPr/>
        </p:nvSpPr>
        <p:spPr>
          <a:xfrm>
            <a:off x="-50" y="2571900"/>
            <a:ext cx="9144000" cy="25716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3"/>
          <p:cNvSpPr txBox="1">
            <a:spLocks noGrp="1"/>
          </p:cNvSpPr>
          <p:nvPr>
            <p:ph type="title"/>
          </p:nvPr>
        </p:nvSpPr>
        <p:spPr>
          <a:xfrm>
            <a:off x="311700" y="814800"/>
            <a:ext cx="8571300" cy="9420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a:lvl1pPr>
            <a:lvl2pPr lvl="1" algn="ctr">
              <a:spcBef>
                <a:spcPts val="0"/>
              </a:spcBef>
              <a:spcAft>
                <a:spcPts val="0"/>
              </a:spcAft>
              <a:buSzPts val="3600"/>
              <a:buNone/>
              <a:defRPr/>
            </a:lvl2pPr>
            <a:lvl3pPr lvl="2" algn="ctr">
              <a:spcBef>
                <a:spcPts val="0"/>
              </a:spcBef>
              <a:spcAft>
                <a:spcPts val="0"/>
              </a:spcAft>
              <a:buSzPts val="3600"/>
              <a:buNone/>
              <a:defRPr/>
            </a:lvl3pPr>
            <a:lvl4pPr lvl="3" algn="ctr">
              <a:spcBef>
                <a:spcPts val="0"/>
              </a:spcBef>
              <a:spcAft>
                <a:spcPts val="0"/>
              </a:spcAft>
              <a:buSzPts val="3600"/>
              <a:buNone/>
              <a:defRPr/>
            </a:lvl4pPr>
            <a:lvl5pPr lvl="4" algn="ctr">
              <a:spcBef>
                <a:spcPts val="0"/>
              </a:spcBef>
              <a:spcAft>
                <a:spcPts val="0"/>
              </a:spcAft>
              <a:buSzPts val="3600"/>
              <a:buNone/>
              <a:defRPr/>
            </a:lvl5pPr>
            <a:lvl6pPr lvl="5" algn="ctr">
              <a:spcBef>
                <a:spcPts val="0"/>
              </a:spcBef>
              <a:spcAft>
                <a:spcPts val="0"/>
              </a:spcAft>
              <a:buSzPts val="3600"/>
              <a:buNone/>
              <a:defRPr/>
            </a:lvl6pPr>
            <a:lvl7pPr lvl="6" algn="ctr">
              <a:spcBef>
                <a:spcPts val="0"/>
              </a:spcBef>
              <a:spcAft>
                <a:spcPts val="0"/>
              </a:spcAft>
              <a:buSzPts val="3600"/>
              <a:buNone/>
              <a:defRPr/>
            </a:lvl7pPr>
            <a:lvl8pPr lvl="7" algn="ctr">
              <a:spcBef>
                <a:spcPts val="0"/>
              </a:spcBef>
              <a:spcAft>
                <a:spcPts val="0"/>
              </a:spcAft>
              <a:buSzPts val="3600"/>
              <a:buNone/>
              <a:defRPr/>
            </a:lvl8pPr>
            <a:lvl9pPr lvl="8" algn="ctr">
              <a:spcBef>
                <a:spcPts val="0"/>
              </a:spcBef>
              <a:spcAft>
                <a:spcPts val="0"/>
              </a:spcAft>
              <a:buSzPts val="3600"/>
              <a:buNone/>
              <a:defRPr/>
            </a:lvl9pPr>
          </a:lstStyle>
          <a:p>
            <a:endParaRPr/>
          </a:p>
        </p:txBody>
      </p:sp>
      <p:sp>
        <p:nvSpPr>
          <p:cNvPr id="24" name="Google Shape;24;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5"/>
        <p:cNvGrpSpPr/>
        <p:nvPr/>
      </p:nvGrpSpPr>
      <p:grpSpPr>
        <a:xfrm>
          <a:off x="0" y="0"/>
          <a:ext cx="0" cy="0"/>
          <a:chOff x="0" y="0"/>
          <a:chExt cx="0" cy="0"/>
        </a:xfrm>
      </p:grpSpPr>
      <p:sp>
        <p:nvSpPr>
          <p:cNvPr id="26" name="Google Shape;26;p4"/>
          <p:cNvSpPr/>
          <p:nvPr/>
        </p:nvSpPr>
        <p:spPr>
          <a:xfrm>
            <a:off x="-75" y="5045700"/>
            <a:ext cx="9144000" cy="978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4"/>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28" name="Google Shape;28;p4"/>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9" name="Google Shape;2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0"/>
        <p:cNvGrpSpPr/>
        <p:nvPr/>
      </p:nvGrpSpPr>
      <p:grpSpPr>
        <a:xfrm>
          <a:off x="0" y="0"/>
          <a:ext cx="0" cy="0"/>
          <a:chOff x="0" y="0"/>
          <a:chExt cx="0" cy="0"/>
        </a:xfrm>
      </p:grpSpPr>
      <p:sp>
        <p:nvSpPr>
          <p:cNvPr id="31" name="Google Shape;31;p5"/>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32" name="Google Shape;32;p5"/>
          <p:cNvSpPr txBox="1">
            <a:spLocks noGrp="1"/>
          </p:cNvSpPr>
          <p:nvPr>
            <p:ph type="body" idx="1"/>
          </p:nvPr>
        </p:nvSpPr>
        <p:spPr>
          <a:xfrm>
            <a:off x="311700" y="1266175"/>
            <a:ext cx="3999900" cy="33027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3" name="Google Shape;33;p5"/>
          <p:cNvSpPr txBox="1">
            <a:spLocks noGrp="1"/>
          </p:cNvSpPr>
          <p:nvPr>
            <p:ph type="body" idx="2"/>
          </p:nvPr>
        </p:nvSpPr>
        <p:spPr>
          <a:xfrm>
            <a:off x="4832400" y="1266175"/>
            <a:ext cx="3999900" cy="33027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4" name="Google Shape;3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5"/>
        <p:cNvGrpSpPr/>
        <p:nvPr/>
      </p:nvGrpSpPr>
      <p:grpSpPr>
        <a:xfrm>
          <a:off x="0" y="0"/>
          <a:ext cx="0" cy="0"/>
          <a:chOff x="0" y="0"/>
          <a:chExt cx="0" cy="0"/>
        </a:xfrm>
      </p:grpSpPr>
      <p:sp>
        <p:nvSpPr>
          <p:cNvPr id="36" name="Google Shape;36;p6"/>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37" name="Google Shape;3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8"/>
        <p:cNvGrpSpPr/>
        <p:nvPr/>
      </p:nvGrpSpPr>
      <p:grpSpPr>
        <a:xfrm>
          <a:off x="0" y="0"/>
          <a:ext cx="0" cy="0"/>
          <a:chOff x="0" y="0"/>
          <a:chExt cx="0" cy="0"/>
        </a:xfrm>
      </p:grpSpPr>
      <p:sp>
        <p:nvSpPr>
          <p:cNvPr id="39" name="Google Shape;3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0" name="Google Shape;4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41" name="Google Shape;4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6"/>
        </a:solidFill>
        <a:effectLst/>
      </p:bgPr>
    </p:bg>
    <p:spTree>
      <p:nvGrpSpPr>
        <p:cNvPr id="1" name="Shape 42"/>
        <p:cNvGrpSpPr/>
        <p:nvPr/>
      </p:nvGrpSpPr>
      <p:grpSpPr>
        <a:xfrm>
          <a:off x="0" y="0"/>
          <a:ext cx="0" cy="0"/>
          <a:chOff x="0" y="0"/>
          <a:chExt cx="0" cy="0"/>
        </a:xfrm>
      </p:grpSpPr>
      <p:sp>
        <p:nvSpPr>
          <p:cNvPr id="43" name="Google Shape;43;p8"/>
          <p:cNvSpPr txBox="1">
            <a:spLocks noGrp="1"/>
          </p:cNvSpPr>
          <p:nvPr>
            <p:ph type="title"/>
          </p:nvPr>
        </p:nvSpPr>
        <p:spPr>
          <a:xfrm>
            <a:off x="490250" y="526350"/>
            <a:ext cx="5613600" cy="4090800"/>
          </a:xfrm>
          <a:prstGeom prst="rect">
            <a:avLst/>
          </a:prstGeom>
        </p:spPr>
        <p:txBody>
          <a:bodyPr spcFirstLastPara="1" wrap="square" lIns="91425" tIns="91425" rIns="91425" bIns="91425" anchor="ctr" anchorCtr="0">
            <a:noAutofit/>
          </a:bodyPr>
          <a:lstStyle>
            <a:lvl1pPr lvl="0">
              <a:spcBef>
                <a:spcPts val="0"/>
              </a:spcBef>
              <a:spcAft>
                <a:spcPts val="0"/>
              </a:spcAft>
              <a:buClr>
                <a:schemeClr val="dk2"/>
              </a:buClr>
              <a:buSzPts val="5400"/>
              <a:buNone/>
              <a:defRPr sz="5400" b="0">
                <a:solidFill>
                  <a:schemeClr val="dk2"/>
                </a:solidFill>
              </a:defRPr>
            </a:lvl1pPr>
            <a:lvl2pPr lvl="1">
              <a:spcBef>
                <a:spcPts val="0"/>
              </a:spcBef>
              <a:spcAft>
                <a:spcPts val="0"/>
              </a:spcAft>
              <a:buClr>
                <a:schemeClr val="dk2"/>
              </a:buClr>
              <a:buSzPts val="5400"/>
              <a:buNone/>
              <a:defRPr sz="5400" b="0">
                <a:solidFill>
                  <a:schemeClr val="dk2"/>
                </a:solidFill>
              </a:defRPr>
            </a:lvl2pPr>
            <a:lvl3pPr lvl="2">
              <a:spcBef>
                <a:spcPts val="0"/>
              </a:spcBef>
              <a:spcAft>
                <a:spcPts val="0"/>
              </a:spcAft>
              <a:buClr>
                <a:schemeClr val="dk2"/>
              </a:buClr>
              <a:buSzPts val="5400"/>
              <a:buNone/>
              <a:defRPr sz="5400" b="0">
                <a:solidFill>
                  <a:schemeClr val="dk2"/>
                </a:solidFill>
              </a:defRPr>
            </a:lvl3pPr>
            <a:lvl4pPr lvl="3">
              <a:spcBef>
                <a:spcPts val="0"/>
              </a:spcBef>
              <a:spcAft>
                <a:spcPts val="0"/>
              </a:spcAft>
              <a:buClr>
                <a:schemeClr val="dk2"/>
              </a:buClr>
              <a:buSzPts val="5400"/>
              <a:buNone/>
              <a:defRPr sz="5400" b="0">
                <a:solidFill>
                  <a:schemeClr val="dk2"/>
                </a:solidFill>
              </a:defRPr>
            </a:lvl4pPr>
            <a:lvl5pPr lvl="4">
              <a:spcBef>
                <a:spcPts val="0"/>
              </a:spcBef>
              <a:spcAft>
                <a:spcPts val="0"/>
              </a:spcAft>
              <a:buClr>
                <a:schemeClr val="dk2"/>
              </a:buClr>
              <a:buSzPts val="5400"/>
              <a:buNone/>
              <a:defRPr sz="5400" b="0">
                <a:solidFill>
                  <a:schemeClr val="dk2"/>
                </a:solidFill>
              </a:defRPr>
            </a:lvl5pPr>
            <a:lvl6pPr lvl="5">
              <a:spcBef>
                <a:spcPts val="0"/>
              </a:spcBef>
              <a:spcAft>
                <a:spcPts val="0"/>
              </a:spcAft>
              <a:buClr>
                <a:schemeClr val="dk2"/>
              </a:buClr>
              <a:buSzPts val="5400"/>
              <a:buNone/>
              <a:defRPr sz="5400" b="0">
                <a:solidFill>
                  <a:schemeClr val="dk2"/>
                </a:solidFill>
              </a:defRPr>
            </a:lvl6pPr>
            <a:lvl7pPr lvl="6">
              <a:spcBef>
                <a:spcPts val="0"/>
              </a:spcBef>
              <a:spcAft>
                <a:spcPts val="0"/>
              </a:spcAft>
              <a:buClr>
                <a:schemeClr val="dk2"/>
              </a:buClr>
              <a:buSzPts val="5400"/>
              <a:buNone/>
              <a:defRPr sz="5400" b="0">
                <a:solidFill>
                  <a:schemeClr val="dk2"/>
                </a:solidFill>
              </a:defRPr>
            </a:lvl7pPr>
            <a:lvl8pPr lvl="7">
              <a:spcBef>
                <a:spcPts val="0"/>
              </a:spcBef>
              <a:spcAft>
                <a:spcPts val="0"/>
              </a:spcAft>
              <a:buClr>
                <a:schemeClr val="dk2"/>
              </a:buClr>
              <a:buSzPts val="5400"/>
              <a:buNone/>
              <a:defRPr sz="5400" b="0">
                <a:solidFill>
                  <a:schemeClr val="dk2"/>
                </a:solidFill>
              </a:defRPr>
            </a:lvl8pPr>
            <a:lvl9pPr lvl="8">
              <a:spcBef>
                <a:spcPts val="0"/>
              </a:spcBef>
              <a:spcAft>
                <a:spcPts val="0"/>
              </a:spcAft>
              <a:buClr>
                <a:schemeClr val="dk2"/>
              </a:buClr>
              <a:buSzPts val="5400"/>
              <a:buNone/>
              <a:defRPr sz="5400" b="0">
                <a:solidFill>
                  <a:schemeClr val="dk2"/>
                </a:solidFill>
              </a:defRPr>
            </a:lvl9pPr>
          </a:lstStyle>
          <a:p>
            <a:endParaRPr/>
          </a:p>
        </p:txBody>
      </p:sp>
      <p:sp>
        <p:nvSpPr>
          <p:cNvPr id="44" name="Google Shape;4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5"/>
        <p:cNvGrpSpPr/>
        <p:nvPr/>
      </p:nvGrpSpPr>
      <p:grpSpPr>
        <a:xfrm>
          <a:off x="0" y="0"/>
          <a:ext cx="0" cy="0"/>
          <a:chOff x="0" y="0"/>
          <a:chExt cx="0" cy="0"/>
        </a:xfrm>
      </p:grpSpPr>
      <p:sp>
        <p:nvSpPr>
          <p:cNvPr id="46" name="Google Shape;46;p9"/>
          <p:cNvSpPr/>
          <p:nvPr/>
        </p:nvSpPr>
        <p:spPr>
          <a:xfrm>
            <a:off x="4572000" y="0"/>
            <a:ext cx="4572000" cy="51435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7" name="Google Shape;47;p9"/>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48" name="Google Shape;48;p9"/>
          <p:cNvSpPr txBox="1">
            <a:spLocks noGrp="1"/>
          </p:cNvSpPr>
          <p:nvPr>
            <p:ph type="title"/>
          </p:nvPr>
        </p:nvSpPr>
        <p:spPr>
          <a:xfrm>
            <a:off x="265500" y="1039675"/>
            <a:ext cx="4045200" cy="16758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49" name="Google Shape;49;p9"/>
          <p:cNvSpPr txBox="1">
            <a:spLocks noGrp="1"/>
          </p:cNvSpPr>
          <p:nvPr>
            <p:ph type="subTitle" idx="1"/>
          </p:nvPr>
        </p:nvSpPr>
        <p:spPr>
          <a:xfrm>
            <a:off x="265500" y="27268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0" name="Google Shape;50;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1600"/>
              </a:spcBef>
              <a:spcAft>
                <a:spcPts val="0"/>
              </a:spcAft>
              <a:buClr>
                <a:schemeClr val="lt1"/>
              </a:buClr>
              <a:buSzPts val="1400"/>
              <a:buChar char="○"/>
              <a:defRPr>
                <a:solidFill>
                  <a:schemeClr val="lt1"/>
                </a:solidFill>
              </a:defRPr>
            </a:lvl2pPr>
            <a:lvl3pPr marL="1371600" lvl="2" indent="-317500">
              <a:spcBef>
                <a:spcPts val="1600"/>
              </a:spcBef>
              <a:spcAft>
                <a:spcPts val="0"/>
              </a:spcAft>
              <a:buClr>
                <a:schemeClr val="lt1"/>
              </a:buClr>
              <a:buSzPts val="1400"/>
              <a:buChar char="■"/>
              <a:defRPr>
                <a:solidFill>
                  <a:schemeClr val="lt1"/>
                </a:solidFill>
              </a:defRPr>
            </a:lvl3pPr>
            <a:lvl4pPr marL="1828800" lvl="3" indent="-317500">
              <a:spcBef>
                <a:spcPts val="1600"/>
              </a:spcBef>
              <a:spcAft>
                <a:spcPts val="0"/>
              </a:spcAft>
              <a:buClr>
                <a:schemeClr val="lt1"/>
              </a:buClr>
              <a:buSzPts val="1400"/>
              <a:buChar char="●"/>
              <a:defRPr>
                <a:solidFill>
                  <a:schemeClr val="lt1"/>
                </a:solidFill>
              </a:defRPr>
            </a:lvl4pPr>
            <a:lvl5pPr marL="2286000" lvl="4" indent="-317500">
              <a:spcBef>
                <a:spcPts val="1600"/>
              </a:spcBef>
              <a:spcAft>
                <a:spcPts val="0"/>
              </a:spcAft>
              <a:buClr>
                <a:schemeClr val="lt1"/>
              </a:buClr>
              <a:buSzPts val="1400"/>
              <a:buChar char="○"/>
              <a:defRPr>
                <a:solidFill>
                  <a:schemeClr val="lt1"/>
                </a:solidFill>
              </a:defRPr>
            </a:lvl5pPr>
            <a:lvl6pPr marL="2743200" lvl="5" indent="-317500">
              <a:spcBef>
                <a:spcPts val="1600"/>
              </a:spcBef>
              <a:spcAft>
                <a:spcPts val="0"/>
              </a:spcAft>
              <a:buClr>
                <a:schemeClr val="lt1"/>
              </a:buClr>
              <a:buSzPts val="1400"/>
              <a:buChar char="■"/>
              <a:defRPr>
                <a:solidFill>
                  <a:schemeClr val="lt1"/>
                </a:solidFill>
              </a:defRPr>
            </a:lvl6pPr>
            <a:lvl7pPr marL="3200400" lvl="6" indent="-317500">
              <a:spcBef>
                <a:spcPts val="1600"/>
              </a:spcBef>
              <a:spcAft>
                <a:spcPts val="0"/>
              </a:spcAft>
              <a:buClr>
                <a:schemeClr val="lt1"/>
              </a:buClr>
              <a:buSzPts val="1400"/>
              <a:buChar char="●"/>
              <a:defRPr>
                <a:solidFill>
                  <a:schemeClr val="lt1"/>
                </a:solidFill>
              </a:defRPr>
            </a:lvl7pPr>
            <a:lvl8pPr marL="3657600" lvl="7" indent="-317500">
              <a:spcBef>
                <a:spcPts val="1600"/>
              </a:spcBef>
              <a:spcAft>
                <a:spcPts val="0"/>
              </a:spcAft>
              <a:buClr>
                <a:schemeClr val="lt1"/>
              </a:buClr>
              <a:buSzPts val="1400"/>
              <a:buChar char="○"/>
              <a:defRPr>
                <a:solidFill>
                  <a:schemeClr val="lt1"/>
                </a:solidFill>
              </a:defRPr>
            </a:lvl8pPr>
            <a:lvl9pPr marL="4114800" lvl="8" indent="-317500">
              <a:spcBef>
                <a:spcPts val="1600"/>
              </a:spcBef>
              <a:spcAft>
                <a:spcPts val="1600"/>
              </a:spcAft>
              <a:buClr>
                <a:schemeClr val="lt1"/>
              </a:buClr>
              <a:buSzPts val="1400"/>
              <a:buChar char="■"/>
              <a:defRPr>
                <a:solidFill>
                  <a:schemeClr val="lt1"/>
                </a:solidFill>
              </a:defRPr>
            </a:lvl9pPr>
          </a:lstStyle>
          <a:p>
            <a:endParaRPr/>
          </a:p>
        </p:txBody>
      </p:sp>
      <p:sp>
        <p:nvSpPr>
          <p:cNvPr id="51" name="Google Shape;51;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‹N°›</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2"/>
        <p:cNvGrpSpPr/>
        <p:nvPr/>
      </p:nvGrpSpPr>
      <p:grpSpPr>
        <a:xfrm>
          <a:off x="0" y="0"/>
          <a:ext cx="0" cy="0"/>
          <a:chOff x="0" y="0"/>
          <a:chExt cx="0" cy="0"/>
        </a:xfrm>
      </p:grpSpPr>
      <p:sp>
        <p:nvSpPr>
          <p:cNvPr id="53" name="Google Shape;53;p10"/>
          <p:cNvSpPr txBox="1">
            <a:spLocks noGrp="1"/>
          </p:cNvSpPr>
          <p:nvPr>
            <p:ph type="body" idx="1"/>
          </p:nvPr>
        </p:nvSpPr>
        <p:spPr>
          <a:xfrm>
            <a:off x="311700" y="4230725"/>
            <a:ext cx="5998800" cy="5988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2400"/>
              <a:buFont typeface="PT Sans Narrow"/>
              <a:buNone/>
              <a:defRPr sz="2400">
                <a:latin typeface="PT Sans Narrow"/>
                <a:ea typeface="PT Sans Narrow"/>
                <a:cs typeface="PT Sans Narrow"/>
                <a:sym typeface="PT Sans Narrow"/>
              </a:defRPr>
            </a:lvl1pPr>
          </a:lstStyle>
          <a:p>
            <a:endParaRPr/>
          </a:p>
        </p:txBody>
      </p:sp>
      <p:sp>
        <p:nvSpPr>
          <p:cNvPr id="54" name="Google Shape;54;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tropic">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7074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1pPr>
            <a:lvl2pPr lvl="1">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2pPr>
            <a:lvl3pPr lvl="2">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3pPr>
            <a:lvl4pPr lvl="3">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4pPr>
            <a:lvl5pPr lvl="4">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5pPr>
            <a:lvl6pPr lvl="5">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6pPr>
            <a:lvl7pPr lvl="6">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7pPr>
            <a:lvl8pPr lvl="7">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8pPr>
            <a:lvl9pPr lvl="8">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9pPr>
          </a:lstStyle>
          <a:p>
            <a:endParaRPr/>
          </a:p>
        </p:txBody>
      </p:sp>
      <p:sp>
        <p:nvSpPr>
          <p:cNvPr id="7" name="Google Shape;7;p1"/>
          <p:cNvSpPr txBox="1">
            <a:spLocks noGrp="1"/>
          </p:cNvSpPr>
          <p:nvPr>
            <p:ph type="body" idx="1"/>
          </p:nvPr>
        </p:nvSpPr>
        <p:spPr>
          <a:xfrm>
            <a:off x="311700" y="1266325"/>
            <a:ext cx="8520600" cy="33027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Font typeface="Open Sans"/>
              <a:buChar char="●"/>
              <a:defRPr sz="1800">
                <a:solidFill>
                  <a:schemeClr val="dk2"/>
                </a:solidFill>
                <a:latin typeface="Open Sans"/>
                <a:ea typeface="Open Sans"/>
                <a:cs typeface="Open Sans"/>
                <a:sym typeface="Open Sans"/>
              </a:defRPr>
            </a:lvl1pPr>
            <a:lvl2pPr marL="914400" lvl="1"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2pPr>
            <a:lvl3pPr marL="1371600" lvl="2"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3pPr>
            <a:lvl4pPr marL="1828800" lvl="3"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4pPr>
            <a:lvl5pPr marL="2286000" lvl="4"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5pPr>
            <a:lvl6pPr marL="2743200" lvl="5"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6pPr>
            <a:lvl7pPr marL="3200400" lvl="6"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7pPr>
            <a:lvl8pPr marL="3657600" lvl="7"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8pPr>
            <a:lvl9pPr marL="4114800" lvl="8" indent="-317500">
              <a:lnSpc>
                <a:spcPct val="115000"/>
              </a:lnSpc>
              <a:spcBef>
                <a:spcPts val="1600"/>
              </a:spcBef>
              <a:spcAft>
                <a:spcPts val="1600"/>
              </a:spcAft>
              <a:buClr>
                <a:schemeClr val="dk2"/>
              </a:buClr>
              <a:buSzPts val="1400"/>
              <a:buFont typeface="Open Sans"/>
              <a:buChar char="■"/>
              <a:defRPr>
                <a:solidFill>
                  <a:schemeClr val="dk2"/>
                </a:solidFill>
                <a:latin typeface="Open Sans"/>
                <a:ea typeface="Open Sans"/>
                <a:cs typeface="Open Sans"/>
                <a:sym typeface="Open Sans"/>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latin typeface="Open Sans"/>
                <a:ea typeface="Open Sans"/>
                <a:cs typeface="Open Sans"/>
                <a:sym typeface="Open Sans"/>
              </a:defRPr>
            </a:lvl1pPr>
            <a:lvl2pPr lvl="1" algn="r">
              <a:buNone/>
              <a:defRPr sz="1000">
                <a:solidFill>
                  <a:schemeClr val="dk2"/>
                </a:solidFill>
                <a:latin typeface="Open Sans"/>
                <a:ea typeface="Open Sans"/>
                <a:cs typeface="Open Sans"/>
                <a:sym typeface="Open Sans"/>
              </a:defRPr>
            </a:lvl2pPr>
            <a:lvl3pPr lvl="2" algn="r">
              <a:buNone/>
              <a:defRPr sz="1000">
                <a:solidFill>
                  <a:schemeClr val="dk2"/>
                </a:solidFill>
                <a:latin typeface="Open Sans"/>
                <a:ea typeface="Open Sans"/>
                <a:cs typeface="Open Sans"/>
                <a:sym typeface="Open Sans"/>
              </a:defRPr>
            </a:lvl3pPr>
            <a:lvl4pPr lvl="3" algn="r">
              <a:buNone/>
              <a:defRPr sz="1000">
                <a:solidFill>
                  <a:schemeClr val="dk2"/>
                </a:solidFill>
                <a:latin typeface="Open Sans"/>
                <a:ea typeface="Open Sans"/>
                <a:cs typeface="Open Sans"/>
                <a:sym typeface="Open Sans"/>
              </a:defRPr>
            </a:lvl4pPr>
            <a:lvl5pPr lvl="4" algn="r">
              <a:buNone/>
              <a:defRPr sz="1000">
                <a:solidFill>
                  <a:schemeClr val="dk2"/>
                </a:solidFill>
                <a:latin typeface="Open Sans"/>
                <a:ea typeface="Open Sans"/>
                <a:cs typeface="Open Sans"/>
                <a:sym typeface="Open Sans"/>
              </a:defRPr>
            </a:lvl5pPr>
            <a:lvl6pPr lvl="5" algn="r">
              <a:buNone/>
              <a:defRPr sz="1000">
                <a:solidFill>
                  <a:schemeClr val="dk2"/>
                </a:solidFill>
                <a:latin typeface="Open Sans"/>
                <a:ea typeface="Open Sans"/>
                <a:cs typeface="Open Sans"/>
                <a:sym typeface="Open Sans"/>
              </a:defRPr>
            </a:lvl6pPr>
            <a:lvl7pPr lvl="6" algn="r">
              <a:buNone/>
              <a:defRPr sz="1000">
                <a:solidFill>
                  <a:schemeClr val="dk2"/>
                </a:solidFill>
                <a:latin typeface="Open Sans"/>
                <a:ea typeface="Open Sans"/>
                <a:cs typeface="Open Sans"/>
                <a:sym typeface="Open Sans"/>
              </a:defRPr>
            </a:lvl7pPr>
            <a:lvl8pPr lvl="7" algn="r">
              <a:buNone/>
              <a:defRPr sz="1000">
                <a:solidFill>
                  <a:schemeClr val="dk2"/>
                </a:solidFill>
                <a:latin typeface="Open Sans"/>
                <a:ea typeface="Open Sans"/>
                <a:cs typeface="Open Sans"/>
                <a:sym typeface="Open Sans"/>
              </a:defRPr>
            </a:lvl8pPr>
            <a:lvl9pPr lvl="8" algn="r">
              <a:buNone/>
              <a:defRPr sz="1000">
                <a:solidFill>
                  <a:schemeClr val="dk2"/>
                </a:solidFill>
                <a:latin typeface="Open Sans"/>
                <a:ea typeface="Open Sans"/>
                <a:cs typeface="Open Sans"/>
                <a:sym typeface="Open Sans"/>
              </a:defRPr>
            </a:lvl9pPr>
          </a:lstStyle>
          <a:p>
            <a:pPr marL="0" lvl="0" indent="0" algn="r" rtl="0">
              <a:spcBef>
                <a:spcPts val="0"/>
              </a:spcBef>
              <a:spcAft>
                <a:spcPts val="0"/>
              </a:spcAft>
              <a:buNone/>
            </a:pPr>
            <a:fld id="{00000000-1234-1234-1234-123412341234}" type="slidenum">
              <a:rPr lang="en"/>
              <a:t>‹N°›</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hyperlink" Target="http://www.youtube.com/watch?v=lB_y5PYJK94" TargetMode="External"/><Relationship Id="rId2" Type="http://schemas.openxmlformats.org/officeDocument/2006/relationships/notesSlide" Target="../notesSlides/notesSlide23.xml"/><Relationship Id="rId1" Type="http://schemas.openxmlformats.org/officeDocument/2006/relationships/slideLayout" Target="../slideLayouts/slideLayout3.xml"/><Relationship Id="rId4" Type="http://schemas.openxmlformats.org/officeDocument/2006/relationships/image" Target="../media/image6.jpg"/></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3" Type="http://schemas.openxmlformats.org/officeDocument/2006/relationships/hyperlink" Target="mailto:catherine.t@tgfm.org" TargetMode="External"/><Relationship Id="rId2" Type="http://schemas.openxmlformats.org/officeDocument/2006/relationships/notesSlide" Target="../notesSlides/notesSlide4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3"/>
          <p:cNvSpPr txBox="1">
            <a:spLocks noGrp="1"/>
          </p:cNvSpPr>
          <p:nvPr>
            <p:ph type="ctrTitle"/>
          </p:nvPr>
        </p:nvSpPr>
        <p:spPr>
          <a:xfrm>
            <a:off x="1004150" y="1751764"/>
            <a:ext cx="7136700" cy="10224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sz="4300"/>
              <a:t>Communauté de pratique</a:t>
            </a:r>
            <a:endParaRPr sz="4300"/>
          </a:p>
          <a:p>
            <a:pPr marL="0" lvl="0" indent="0" algn="ctr" rtl="0">
              <a:spcBef>
                <a:spcPts val="0"/>
              </a:spcBef>
              <a:spcAft>
                <a:spcPts val="0"/>
              </a:spcAft>
              <a:buNone/>
            </a:pPr>
            <a:r>
              <a:rPr lang="en" sz="4300"/>
              <a:t>Santé, pauvreté et discriminations</a:t>
            </a:r>
            <a:endParaRPr sz="4300"/>
          </a:p>
        </p:txBody>
      </p:sp>
      <p:sp>
        <p:nvSpPr>
          <p:cNvPr id="67" name="Google Shape;67;p13"/>
          <p:cNvSpPr txBox="1">
            <a:spLocks noGrp="1"/>
          </p:cNvSpPr>
          <p:nvPr>
            <p:ph type="subTitle" idx="1"/>
          </p:nvPr>
        </p:nvSpPr>
        <p:spPr>
          <a:xfrm>
            <a:off x="2137225" y="2850039"/>
            <a:ext cx="4870500" cy="792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1900"/>
              <a:t>Table des groupes de femme de Montréal</a:t>
            </a:r>
            <a:endParaRPr sz="1900"/>
          </a:p>
          <a:p>
            <a:pPr marL="0" lvl="0" indent="0" algn="ctr" rtl="0">
              <a:spcBef>
                <a:spcPts val="0"/>
              </a:spcBef>
              <a:spcAft>
                <a:spcPts val="0"/>
              </a:spcAft>
              <a:buNone/>
            </a:pPr>
            <a:r>
              <a:rPr lang="en" sz="1600"/>
              <a:t>Catherine Théroux et Zaréma Bulgak</a:t>
            </a:r>
            <a:endParaRPr sz="16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22"/>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Question 4</a:t>
            </a:r>
            <a:endParaRPr/>
          </a:p>
        </p:txBody>
      </p:sp>
      <p:sp>
        <p:nvSpPr>
          <p:cNvPr id="126" name="Google Shape;126;p22"/>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300">
                <a:solidFill>
                  <a:srgbClr val="000000"/>
                </a:solidFill>
              </a:rPr>
              <a:t>L’homosexualité était considéré comme une maladie mentale dans le DSM jusqu’en…</a:t>
            </a:r>
            <a:endParaRPr sz="2300">
              <a:solidFill>
                <a:srgbClr val="000000"/>
              </a:solidFill>
            </a:endParaRPr>
          </a:p>
          <a:p>
            <a:pPr marL="457200" lvl="0" indent="-374650" algn="l" rtl="0">
              <a:spcBef>
                <a:spcPts val="1600"/>
              </a:spcBef>
              <a:spcAft>
                <a:spcPts val="0"/>
              </a:spcAft>
              <a:buClr>
                <a:srgbClr val="000000"/>
              </a:buClr>
              <a:buSzPts val="2300"/>
              <a:buChar char="❏"/>
            </a:pPr>
            <a:r>
              <a:rPr lang="en" sz="2300">
                <a:solidFill>
                  <a:srgbClr val="000000"/>
                </a:solidFill>
              </a:rPr>
              <a:t>1953</a:t>
            </a:r>
            <a:endParaRPr sz="2300">
              <a:solidFill>
                <a:srgbClr val="000000"/>
              </a:solidFill>
            </a:endParaRPr>
          </a:p>
          <a:p>
            <a:pPr marL="457200" lvl="0" indent="-374650" algn="l" rtl="0">
              <a:spcBef>
                <a:spcPts val="0"/>
              </a:spcBef>
              <a:spcAft>
                <a:spcPts val="0"/>
              </a:spcAft>
              <a:buClr>
                <a:srgbClr val="000000"/>
              </a:buClr>
              <a:buSzPts val="2300"/>
              <a:buChar char="❏"/>
            </a:pPr>
            <a:r>
              <a:rPr lang="en" sz="2300">
                <a:solidFill>
                  <a:srgbClr val="000000"/>
                </a:solidFill>
              </a:rPr>
              <a:t>1963</a:t>
            </a:r>
            <a:endParaRPr sz="2300">
              <a:solidFill>
                <a:srgbClr val="000000"/>
              </a:solidFill>
            </a:endParaRPr>
          </a:p>
          <a:p>
            <a:pPr marL="457200" lvl="0" indent="-374650" algn="l" rtl="0">
              <a:spcBef>
                <a:spcPts val="0"/>
              </a:spcBef>
              <a:spcAft>
                <a:spcPts val="0"/>
              </a:spcAft>
              <a:buClr>
                <a:srgbClr val="000000"/>
              </a:buClr>
              <a:buSzPts val="2300"/>
              <a:buChar char="❏"/>
            </a:pPr>
            <a:r>
              <a:rPr lang="en" sz="2300">
                <a:solidFill>
                  <a:srgbClr val="000000"/>
                </a:solidFill>
              </a:rPr>
              <a:t>1973</a:t>
            </a:r>
            <a:endParaRPr sz="2300">
              <a:solidFill>
                <a:srgbClr val="000000"/>
              </a:solidFill>
            </a:endParaRPr>
          </a:p>
          <a:p>
            <a:pPr marL="457200" lvl="0" indent="-374650" algn="l" rtl="0">
              <a:spcBef>
                <a:spcPts val="0"/>
              </a:spcBef>
              <a:spcAft>
                <a:spcPts val="0"/>
              </a:spcAft>
              <a:buClr>
                <a:srgbClr val="000000"/>
              </a:buClr>
              <a:buSzPts val="2300"/>
              <a:buChar char="❏"/>
            </a:pPr>
            <a:r>
              <a:rPr lang="en" sz="2300">
                <a:solidFill>
                  <a:srgbClr val="000000"/>
                </a:solidFill>
              </a:rPr>
              <a:t>1983</a:t>
            </a:r>
            <a:endParaRPr sz="2300">
              <a:solidFill>
                <a:srgbClr val="00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23"/>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Réponse</a:t>
            </a:r>
            <a:endParaRPr/>
          </a:p>
        </p:txBody>
      </p:sp>
      <p:sp>
        <p:nvSpPr>
          <p:cNvPr id="132" name="Google Shape;132;p23"/>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000000"/>
                </a:solidFill>
              </a:rPr>
              <a:t>L’homosexualité était considéré comme une maladie mentale dans le DSM jusqu’en...</a:t>
            </a:r>
            <a:endParaRPr>
              <a:solidFill>
                <a:srgbClr val="000000"/>
              </a:solidFill>
            </a:endParaRPr>
          </a:p>
          <a:p>
            <a:pPr marL="457200" lvl="0" indent="-342900" algn="l" rtl="0">
              <a:spcBef>
                <a:spcPts val="1600"/>
              </a:spcBef>
              <a:spcAft>
                <a:spcPts val="0"/>
              </a:spcAft>
              <a:buClr>
                <a:srgbClr val="000000"/>
              </a:buClr>
              <a:buSzPts val="1800"/>
              <a:buChar char="❏"/>
            </a:pPr>
            <a:r>
              <a:rPr lang="en">
                <a:solidFill>
                  <a:srgbClr val="000000"/>
                </a:solidFill>
              </a:rPr>
              <a:t>1973</a:t>
            </a:r>
            <a:endParaRPr>
              <a:solidFill>
                <a:srgbClr val="000000"/>
              </a:solidFill>
            </a:endParaRPr>
          </a:p>
          <a:p>
            <a:pPr marL="0" lvl="0" indent="0" algn="l" rtl="0">
              <a:spcBef>
                <a:spcPts val="1600"/>
              </a:spcBef>
              <a:spcAft>
                <a:spcPts val="0"/>
              </a:spcAft>
              <a:buNone/>
            </a:pPr>
            <a:r>
              <a:rPr lang="en">
                <a:solidFill>
                  <a:srgbClr val="000000"/>
                </a:solidFill>
              </a:rPr>
              <a:t>Les personnes LGBTQIA+ pouvaient perdre leur emploi, être rejeté.e.s par leurs familles ou être interné.e.s en psychiatrie.</a:t>
            </a:r>
            <a:endParaRPr>
              <a:solidFill>
                <a:srgbClr val="000000"/>
              </a:solidFill>
            </a:endParaRPr>
          </a:p>
          <a:p>
            <a:pPr marL="0" lvl="0" indent="0" algn="l" rtl="0">
              <a:spcBef>
                <a:spcPts val="1600"/>
              </a:spcBef>
              <a:spcAft>
                <a:spcPts val="0"/>
              </a:spcAft>
              <a:buNone/>
            </a:pPr>
            <a:r>
              <a:rPr lang="en" sz="1300">
                <a:solidFill>
                  <a:srgbClr val="000000"/>
                </a:solidFill>
              </a:rPr>
              <a:t>Source: Suzie Bordeleau, Centre de solidarité lesbienne</a:t>
            </a:r>
            <a:endParaRPr sz="1300">
              <a:solidFill>
                <a:srgbClr val="000000"/>
              </a:solidFill>
            </a:endParaRPr>
          </a:p>
          <a:p>
            <a:pPr marL="0" lvl="0" indent="0" algn="l" rtl="0">
              <a:spcBef>
                <a:spcPts val="1600"/>
              </a:spcBef>
              <a:spcAft>
                <a:spcPts val="0"/>
              </a:spcAft>
              <a:buNone/>
            </a:pPr>
            <a:r>
              <a:rPr lang="en">
                <a:solidFill>
                  <a:srgbClr val="000000"/>
                </a:solidFill>
              </a:rPr>
              <a:t>Aujourd’hui en 2020, toute personne ayant 47 ans et plus ont possiblement vécu cette réalité. </a:t>
            </a:r>
            <a:endParaRPr>
              <a:solidFill>
                <a:srgbClr val="000000"/>
              </a:solidFill>
            </a:endParaRPr>
          </a:p>
          <a:p>
            <a:pPr marL="457200" lvl="0" indent="0" algn="l" rtl="0">
              <a:spcBef>
                <a:spcPts val="1600"/>
              </a:spcBef>
              <a:spcAft>
                <a:spcPts val="1600"/>
              </a:spcAft>
              <a:buNone/>
            </a:pP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p24"/>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La communauté de pratique</a:t>
            </a:r>
            <a:endParaRPr/>
          </a:p>
        </p:txBody>
      </p:sp>
      <p:sp>
        <p:nvSpPr>
          <p:cNvPr id="138" name="Google Shape;138;p24"/>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457200" lvl="0" indent="-355600" algn="l" rtl="0">
              <a:lnSpc>
                <a:spcPct val="150000"/>
              </a:lnSpc>
              <a:spcBef>
                <a:spcPts val="0"/>
              </a:spcBef>
              <a:spcAft>
                <a:spcPts val="0"/>
              </a:spcAft>
              <a:buClr>
                <a:srgbClr val="000000"/>
              </a:buClr>
              <a:buSzPts val="2000"/>
              <a:buChar char="●"/>
            </a:pPr>
            <a:r>
              <a:rPr lang="en" sz="2000">
                <a:solidFill>
                  <a:srgbClr val="000000"/>
                </a:solidFill>
              </a:rPr>
              <a:t>Favoriser le partage d’expertise et d’outils entre intervenantes</a:t>
            </a:r>
            <a:endParaRPr sz="2000">
              <a:solidFill>
                <a:srgbClr val="000000"/>
              </a:solidFill>
            </a:endParaRPr>
          </a:p>
          <a:p>
            <a:pPr marL="457200" lvl="0" indent="-355600" algn="l" rtl="0">
              <a:lnSpc>
                <a:spcPct val="150000"/>
              </a:lnSpc>
              <a:spcBef>
                <a:spcPts val="0"/>
              </a:spcBef>
              <a:spcAft>
                <a:spcPts val="0"/>
              </a:spcAft>
              <a:buClr>
                <a:srgbClr val="000000"/>
              </a:buClr>
              <a:buSzPts val="2000"/>
              <a:buChar char="●"/>
            </a:pPr>
            <a:r>
              <a:rPr lang="en" sz="2000">
                <a:solidFill>
                  <a:srgbClr val="000000"/>
                </a:solidFill>
              </a:rPr>
              <a:t>Réfléchir au lien entre la santé, la pauvreté et la discrimination de façon intersectionelle</a:t>
            </a:r>
            <a:endParaRPr sz="2000">
              <a:solidFill>
                <a:srgbClr val="000000"/>
              </a:solidFill>
            </a:endParaRPr>
          </a:p>
          <a:p>
            <a:pPr marL="457200" lvl="0" indent="-355600" algn="l" rtl="0">
              <a:lnSpc>
                <a:spcPct val="150000"/>
              </a:lnSpc>
              <a:spcBef>
                <a:spcPts val="0"/>
              </a:spcBef>
              <a:spcAft>
                <a:spcPts val="0"/>
              </a:spcAft>
              <a:buClr>
                <a:srgbClr val="000000"/>
              </a:buClr>
              <a:buSzPts val="2000"/>
              <a:buChar char="●"/>
            </a:pPr>
            <a:r>
              <a:rPr lang="en" sz="2000">
                <a:solidFill>
                  <a:srgbClr val="000000"/>
                </a:solidFill>
              </a:rPr>
              <a:t>Mieux connaitre les enjeux de différentes communautés en terme de santé, pauvreté et discrimination</a:t>
            </a:r>
            <a:endParaRPr sz="2000">
              <a:solidFill>
                <a:srgbClr val="000000"/>
              </a:solidFill>
            </a:endParaRPr>
          </a:p>
          <a:p>
            <a:pPr marL="457200" lvl="0" indent="-355600" algn="l" rtl="0">
              <a:lnSpc>
                <a:spcPct val="150000"/>
              </a:lnSpc>
              <a:spcBef>
                <a:spcPts val="0"/>
              </a:spcBef>
              <a:spcAft>
                <a:spcPts val="0"/>
              </a:spcAft>
              <a:buClr>
                <a:srgbClr val="000000"/>
              </a:buClr>
              <a:buSzPts val="2000"/>
              <a:buChar char="●"/>
            </a:pPr>
            <a:r>
              <a:rPr lang="en" sz="2000">
                <a:solidFill>
                  <a:srgbClr val="000000"/>
                </a:solidFill>
              </a:rPr>
              <a:t>Viser à améliorer nos pratiques en tant que intervenantes</a:t>
            </a:r>
            <a:endParaRPr sz="2000">
              <a:solidFill>
                <a:srgbClr val="000000"/>
              </a:solidFill>
            </a:endParaRPr>
          </a:p>
          <a:p>
            <a:pPr marL="457200" lvl="0" indent="-355600" algn="l" rtl="0">
              <a:lnSpc>
                <a:spcPct val="150000"/>
              </a:lnSpc>
              <a:spcBef>
                <a:spcPts val="0"/>
              </a:spcBef>
              <a:spcAft>
                <a:spcPts val="0"/>
              </a:spcAft>
              <a:buClr>
                <a:srgbClr val="000000"/>
              </a:buClr>
              <a:buSzPts val="2000"/>
              <a:buChar char="●"/>
            </a:pPr>
            <a:r>
              <a:rPr lang="en" sz="2000">
                <a:solidFill>
                  <a:srgbClr val="000000"/>
                </a:solidFill>
              </a:rPr>
              <a:t>2 cadres d’analyse...</a:t>
            </a:r>
            <a:endParaRPr sz="2000">
              <a:solidFill>
                <a:srgbClr val="0000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25"/>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Santé, pauvreté et discrimination : Quel est le lien?</a:t>
            </a:r>
            <a:endParaRPr/>
          </a:p>
        </p:txBody>
      </p:sp>
      <p:sp>
        <p:nvSpPr>
          <p:cNvPr id="144" name="Google Shape;144;p25"/>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2600"/>
              <a:t/>
            </a:r>
            <a:br>
              <a:rPr lang="en" sz="2600"/>
            </a:br>
            <a:r>
              <a:rPr lang="en" sz="2600"/>
              <a:t/>
            </a:r>
            <a:br>
              <a:rPr lang="en" sz="2600"/>
            </a:br>
            <a:r>
              <a:rPr lang="en" sz="2600"/>
              <a:t>La santé, la pauvreté et la discrimination sont toutes des sujets interreliées.</a:t>
            </a:r>
            <a:endParaRPr sz="2600"/>
          </a:p>
          <a:p>
            <a:pPr marL="0" lvl="0" indent="0" algn="l" rtl="0">
              <a:spcBef>
                <a:spcPts val="1600"/>
              </a:spcBef>
              <a:spcAft>
                <a:spcPts val="0"/>
              </a:spcAft>
              <a:buNone/>
            </a:pPr>
            <a:endParaRPr/>
          </a:p>
          <a:p>
            <a:pPr marL="0" lvl="0" indent="0" algn="l" rtl="0">
              <a:spcBef>
                <a:spcPts val="1600"/>
              </a:spcBef>
              <a:spcAft>
                <a:spcPts val="0"/>
              </a:spcAft>
              <a:buNone/>
            </a:pPr>
            <a:endParaRPr/>
          </a:p>
          <a:p>
            <a:pPr marL="0" lvl="0" indent="0" algn="l" rtl="0">
              <a:spcBef>
                <a:spcPts val="1600"/>
              </a:spcBef>
              <a:spcAft>
                <a:spcPts val="1600"/>
              </a:spcAft>
              <a:buNone/>
            </a:pPr>
            <a:endParaRPr/>
          </a:p>
        </p:txBody>
      </p:sp>
      <p:pic>
        <p:nvPicPr>
          <p:cNvPr id="145" name="Google Shape;145;p25"/>
          <p:cNvPicPr preferRelativeResize="0"/>
          <p:nvPr/>
        </p:nvPicPr>
        <p:blipFill>
          <a:blip r:embed="rId3">
            <a:alphaModFix/>
          </a:blip>
          <a:stretch>
            <a:fillRect/>
          </a:stretch>
        </p:blipFill>
        <p:spPr>
          <a:xfrm>
            <a:off x="-632900" y="3224050"/>
            <a:ext cx="10365051" cy="241430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26"/>
          <p:cNvSpPr txBox="1">
            <a:spLocks noGrp="1"/>
          </p:cNvSpPr>
          <p:nvPr>
            <p:ph type="body" idx="1"/>
          </p:nvPr>
        </p:nvSpPr>
        <p:spPr>
          <a:xfrm>
            <a:off x="311700" y="1297900"/>
            <a:ext cx="8520600" cy="3270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900"/>
              <a:t>Par exemple...</a:t>
            </a:r>
            <a:endParaRPr sz="1900"/>
          </a:p>
          <a:p>
            <a:pPr marL="457200" lvl="0" indent="-349250" algn="l" rtl="0">
              <a:spcBef>
                <a:spcPts val="1600"/>
              </a:spcBef>
              <a:spcAft>
                <a:spcPts val="0"/>
              </a:spcAft>
              <a:buSzPts val="1900"/>
              <a:buChar char="➔"/>
            </a:pPr>
            <a:r>
              <a:rPr lang="en" sz="1900"/>
              <a:t>Une femme peut vivre de la discrimination à l’emploi</a:t>
            </a:r>
            <a:br>
              <a:rPr lang="en" sz="1900"/>
            </a:br>
            <a:endParaRPr sz="1900"/>
          </a:p>
          <a:p>
            <a:pPr marL="457200" lvl="0" indent="-349250" algn="l" rtl="0">
              <a:spcBef>
                <a:spcPts val="0"/>
              </a:spcBef>
              <a:spcAft>
                <a:spcPts val="0"/>
              </a:spcAft>
              <a:buSzPts val="1900"/>
              <a:buChar char="➔"/>
            </a:pPr>
            <a:r>
              <a:rPr lang="en" sz="1900"/>
              <a:t>Ne pas avoir d’emploi amène de la pauvreté</a:t>
            </a:r>
            <a:br>
              <a:rPr lang="en" sz="1900"/>
            </a:br>
            <a:endParaRPr sz="1900"/>
          </a:p>
          <a:p>
            <a:pPr marL="457200" lvl="0" indent="-349250" algn="l" rtl="0">
              <a:spcBef>
                <a:spcPts val="0"/>
              </a:spcBef>
              <a:spcAft>
                <a:spcPts val="0"/>
              </a:spcAft>
              <a:buSzPts val="1900"/>
              <a:buChar char="➔"/>
            </a:pPr>
            <a:r>
              <a:rPr lang="en" sz="1900"/>
              <a:t>La pauvreté amène des problèmes par rapport au coût du logement</a:t>
            </a:r>
            <a:br>
              <a:rPr lang="en" sz="1900"/>
            </a:br>
            <a:endParaRPr sz="1900"/>
          </a:p>
          <a:p>
            <a:pPr marL="457200" lvl="0" indent="-349250" algn="l" rtl="0">
              <a:spcBef>
                <a:spcPts val="0"/>
              </a:spcBef>
              <a:spcAft>
                <a:spcPts val="0"/>
              </a:spcAft>
              <a:buSzPts val="1900"/>
              <a:buChar char="➔"/>
            </a:pPr>
            <a:r>
              <a:rPr lang="en" sz="1900"/>
              <a:t>Les logements insalubres coûtent moins cher</a:t>
            </a:r>
            <a:br>
              <a:rPr lang="en" sz="1900"/>
            </a:br>
            <a:endParaRPr sz="1900"/>
          </a:p>
          <a:p>
            <a:pPr marL="457200" lvl="0" indent="-349250" algn="l" rtl="0">
              <a:spcBef>
                <a:spcPts val="0"/>
              </a:spcBef>
              <a:spcAft>
                <a:spcPts val="0"/>
              </a:spcAft>
              <a:buSzPts val="1900"/>
              <a:buChar char="➔"/>
            </a:pPr>
            <a:r>
              <a:rPr lang="en" sz="1900"/>
              <a:t>Un logement insalubre amène des problèmes respiratoires</a:t>
            </a:r>
            <a:endParaRPr sz="1900"/>
          </a:p>
          <a:p>
            <a:pPr marL="0" lvl="0" indent="0" algn="l" rtl="0">
              <a:spcBef>
                <a:spcPts val="1600"/>
              </a:spcBef>
              <a:spcAft>
                <a:spcPts val="1600"/>
              </a:spcAft>
              <a:buNone/>
            </a:pPr>
            <a:endParaRPr/>
          </a:p>
        </p:txBody>
      </p:sp>
      <p:sp>
        <p:nvSpPr>
          <p:cNvPr id="151" name="Google Shape;151;p26"/>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Santé, pauvreté et discrimination : Quel est le lien?</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27"/>
          <p:cNvSpPr txBox="1">
            <a:spLocks noGrp="1"/>
          </p:cNvSpPr>
          <p:nvPr>
            <p:ph type="title"/>
          </p:nvPr>
        </p:nvSpPr>
        <p:spPr>
          <a:xfrm>
            <a:off x="311700" y="445025"/>
            <a:ext cx="4580100" cy="4474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300"/>
              <a:t>Cela nous amènent à notre premier cadre d’analyse de notre Communauté de pratique….</a:t>
            </a:r>
            <a:endParaRPr sz="2300"/>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ctr" rtl="0">
              <a:spcBef>
                <a:spcPts val="0"/>
              </a:spcBef>
              <a:spcAft>
                <a:spcPts val="0"/>
              </a:spcAft>
              <a:buNone/>
            </a:pPr>
            <a:r>
              <a:rPr lang="en" sz="3800"/>
              <a:t>Les déterminants sociaux de la santé</a:t>
            </a:r>
            <a:endParaRPr sz="3800"/>
          </a:p>
        </p:txBody>
      </p:sp>
      <p:pic>
        <p:nvPicPr>
          <p:cNvPr id="157" name="Google Shape;157;p27"/>
          <p:cNvPicPr preferRelativeResize="0"/>
          <p:nvPr/>
        </p:nvPicPr>
        <p:blipFill>
          <a:blip r:embed="rId3">
            <a:alphaModFix/>
          </a:blip>
          <a:stretch>
            <a:fillRect/>
          </a:stretch>
        </p:blipFill>
        <p:spPr>
          <a:xfrm>
            <a:off x="5377301" y="760352"/>
            <a:ext cx="3389025" cy="3388974"/>
          </a:xfrm>
          <a:prstGeom prst="rect">
            <a:avLst/>
          </a:prstGeom>
          <a:noFill/>
          <a:ln w="76200" cap="flat" cmpd="sng">
            <a:solidFill>
              <a:schemeClr val="dk1"/>
            </a:solidFill>
            <a:prstDash val="solid"/>
            <a:round/>
            <a:headEnd type="none" w="sm" len="sm"/>
            <a:tailEnd type="none" w="sm" len="sm"/>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p28"/>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Déterminants sociaux de la santé</a:t>
            </a:r>
            <a:endParaRPr/>
          </a:p>
        </p:txBody>
      </p:sp>
      <p:sp>
        <p:nvSpPr>
          <p:cNvPr id="163" name="Google Shape;163;p28"/>
          <p:cNvSpPr txBox="1">
            <a:spLocks noGrp="1"/>
          </p:cNvSpPr>
          <p:nvPr>
            <p:ph type="body" idx="1"/>
          </p:nvPr>
        </p:nvSpPr>
        <p:spPr>
          <a:xfrm>
            <a:off x="311700" y="1650400"/>
            <a:ext cx="8520600" cy="29187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000000"/>
              </a:buClr>
              <a:buSzPts val="2000"/>
              <a:buChar char="●"/>
            </a:pPr>
            <a:r>
              <a:rPr lang="en" sz="2000">
                <a:solidFill>
                  <a:srgbClr val="000000"/>
                </a:solidFill>
              </a:rPr>
              <a:t>Souvent quand on pense à la santé, on pense à l’individu. </a:t>
            </a:r>
            <a:endParaRPr sz="2000">
              <a:solidFill>
                <a:srgbClr val="000000"/>
              </a:solidFill>
            </a:endParaRPr>
          </a:p>
          <a:p>
            <a:pPr marL="457200" lvl="0" indent="-355600" algn="l" rtl="0">
              <a:spcBef>
                <a:spcPts val="0"/>
              </a:spcBef>
              <a:spcAft>
                <a:spcPts val="0"/>
              </a:spcAft>
              <a:buClr>
                <a:srgbClr val="000000"/>
              </a:buClr>
              <a:buSzPts val="2000"/>
              <a:buChar char="●"/>
            </a:pPr>
            <a:r>
              <a:rPr lang="en" sz="2000">
                <a:solidFill>
                  <a:srgbClr val="000000"/>
                </a:solidFill>
              </a:rPr>
              <a:t>Pourtant, il y a plein de facteurs sociaux qui ont aussi un impact sur la santé</a:t>
            </a:r>
            <a:endParaRPr sz="2000">
              <a:solidFill>
                <a:srgbClr val="000000"/>
              </a:solidFill>
            </a:endParaRPr>
          </a:p>
          <a:p>
            <a:pPr marL="0" lvl="0" indent="0" algn="l" rtl="0">
              <a:spcBef>
                <a:spcPts val="1600"/>
              </a:spcBef>
              <a:spcAft>
                <a:spcPts val="0"/>
              </a:spcAft>
              <a:buNone/>
            </a:pPr>
            <a:r>
              <a:rPr lang="en" sz="2000">
                <a:solidFill>
                  <a:srgbClr val="000000"/>
                </a:solidFill>
              </a:rPr>
              <a:t>But : </a:t>
            </a:r>
            <a:endParaRPr sz="2000">
              <a:solidFill>
                <a:srgbClr val="000000"/>
              </a:solidFill>
            </a:endParaRPr>
          </a:p>
          <a:p>
            <a:pPr marL="457200" lvl="0" indent="-355600" algn="l" rtl="0">
              <a:spcBef>
                <a:spcPts val="1600"/>
              </a:spcBef>
              <a:spcAft>
                <a:spcPts val="0"/>
              </a:spcAft>
              <a:buClr>
                <a:srgbClr val="000000"/>
              </a:buClr>
              <a:buSzPts val="2000"/>
              <a:buChar char="●"/>
            </a:pPr>
            <a:r>
              <a:rPr lang="en" sz="2000">
                <a:solidFill>
                  <a:srgbClr val="000000"/>
                </a:solidFill>
              </a:rPr>
              <a:t>Voir la santé de la personne dans sa globalité, au delà de l’individuel</a:t>
            </a:r>
            <a:endParaRPr sz="2000">
              <a:solidFill>
                <a:srgbClr val="000000"/>
              </a:solidFill>
            </a:endParaRPr>
          </a:p>
          <a:p>
            <a:pPr marL="457200" lvl="0" indent="-355600" algn="l" rtl="0">
              <a:spcBef>
                <a:spcPts val="0"/>
              </a:spcBef>
              <a:spcAft>
                <a:spcPts val="0"/>
              </a:spcAft>
              <a:buClr>
                <a:srgbClr val="000000"/>
              </a:buClr>
              <a:buSzPts val="2000"/>
              <a:buChar char="●"/>
            </a:pPr>
            <a:r>
              <a:rPr lang="en" sz="2000">
                <a:solidFill>
                  <a:srgbClr val="000000"/>
                </a:solidFill>
              </a:rPr>
              <a:t>Voir les liens avec ce que la personne vit et son état de santé</a:t>
            </a:r>
            <a:endParaRPr sz="2000">
              <a:solidFill>
                <a:srgbClr val="000000"/>
              </a:solidFill>
            </a:endParaRPr>
          </a:p>
          <a:p>
            <a:pPr marL="0" lvl="0" indent="0" algn="l" rtl="0">
              <a:spcBef>
                <a:spcPts val="1600"/>
              </a:spcBef>
              <a:spcAft>
                <a:spcPts val="0"/>
              </a:spcAft>
              <a:buNone/>
            </a:pPr>
            <a:endParaRPr sz="2000"/>
          </a:p>
          <a:p>
            <a:pPr marL="0" lvl="0" indent="0" algn="l" rtl="0">
              <a:spcBef>
                <a:spcPts val="1600"/>
              </a:spcBef>
              <a:spcAft>
                <a:spcPts val="1600"/>
              </a:spcAft>
              <a:buNone/>
            </a:pP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Google Shape;168;p29"/>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Déterminants sociaux de la santé</a:t>
            </a:r>
            <a:endParaRPr/>
          </a:p>
        </p:txBody>
      </p:sp>
      <p:sp>
        <p:nvSpPr>
          <p:cNvPr id="169" name="Google Shape;169;p29"/>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000000"/>
              </a:buClr>
              <a:buSzPts val="2000"/>
              <a:buChar char="●"/>
            </a:pPr>
            <a:r>
              <a:rPr lang="en" sz="2000">
                <a:solidFill>
                  <a:srgbClr val="000000"/>
                </a:solidFill>
              </a:rPr>
              <a:t>Sexe biologique et identité de genre</a:t>
            </a:r>
            <a:endParaRPr sz="2000">
              <a:solidFill>
                <a:srgbClr val="000000"/>
              </a:solidFill>
            </a:endParaRPr>
          </a:p>
          <a:p>
            <a:pPr marL="457200" lvl="0" indent="-355600" algn="l" rtl="0">
              <a:spcBef>
                <a:spcPts val="0"/>
              </a:spcBef>
              <a:spcAft>
                <a:spcPts val="0"/>
              </a:spcAft>
              <a:buClr>
                <a:srgbClr val="000000"/>
              </a:buClr>
              <a:buSzPts val="2000"/>
              <a:buChar char="●"/>
            </a:pPr>
            <a:r>
              <a:rPr lang="en" sz="2000">
                <a:solidFill>
                  <a:srgbClr val="000000"/>
                </a:solidFill>
              </a:rPr>
              <a:t>Race et origine ethnoculturelle</a:t>
            </a:r>
            <a:endParaRPr sz="2000">
              <a:solidFill>
                <a:srgbClr val="000000"/>
              </a:solidFill>
            </a:endParaRPr>
          </a:p>
          <a:p>
            <a:pPr marL="457200" lvl="0" indent="-355600" algn="l" rtl="0">
              <a:spcBef>
                <a:spcPts val="0"/>
              </a:spcBef>
              <a:spcAft>
                <a:spcPts val="0"/>
              </a:spcAft>
              <a:buClr>
                <a:srgbClr val="000000"/>
              </a:buClr>
              <a:buSzPts val="2000"/>
              <a:buChar char="●"/>
            </a:pPr>
            <a:r>
              <a:rPr lang="en" sz="2000">
                <a:solidFill>
                  <a:srgbClr val="000000"/>
                </a:solidFill>
              </a:rPr>
              <a:t>Citoyenneté, résident temporaire, sans-papier, etc.</a:t>
            </a:r>
            <a:endParaRPr sz="2000">
              <a:solidFill>
                <a:srgbClr val="000000"/>
              </a:solidFill>
            </a:endParaRPr>
          </a:p>
          <a:p>
            <a:pPr marL="457200" lvl="0" indent="-355600" algn="l" rtl="0">
              <a:spcBef>
                <a:spcPts val="0"/>
              </a:spcBef>
              <a:spcAft>
                <a:spcPts val="0"/>
              </a:spcAft>
              <a:buClr>
                <a:srgbClr val="000000"/>
              </a:buClr>
              <a:buSzPts val="2000"/>
              <a:buChar char="●"/>
            </a:pPr>
            <a:r>
              <a:rPr lang="en" sz="2000">
                <a:solidFill>
                  <a:srgbClr val="000000"/>
                </a:solidFill>
              </a:rPr>
              <a:t>Logement</a:t>
            </a:r>
            <a:endParaRPr sz="2000">
              <a:solidFill>
                <a:srgbClr val="000000"/>
              </a:solidFill>
            </a:endParaRPr>
          </a:p>
          <a:p>
            <a:pPr marL="457200" lvl="0" indent="-355600" algn="l" rtl="0">
              <a:spcBef>
                <a:spcPts val="0"/>
              </a:spcBef>
              <a:spcAft>
                <a:spcPts val="0"/>
              </a:spcAft>
              <a:buClr>
                <a:srgbClr val="000000"/>
              </a:buClr>
              <a:buSzPts val="2000"/>
              <a:buChar char="●"/>
            </a:pPr>
            <a:r>
              <a:rPr lang="en" sz="2000">
                <a:solidFill>
                  <a:srgbClr val="000000"/>
                </a:solidFill>
              </a:rPr>
              <a:t>Emploi et conditions et travail</a:t>
            </a:r>
            <a:endParaRPr sz="2000">
              <a:solidFill>
                <a:srgbClr val="000000"/>
              </a:solidFill>
            </a:endParaRPr>
          </a:p>
          <a:p>
            <a:pPr marL="457200" lvl="0" indent="-355600" algn="l" rtl="0">
              <a:spcBef>
                <a:spcPts val="0"/>
              </a:spcBef>
              <a:spcAft>
                <a:spcPts val="0"/>
              </a:spcAft>
              <a:buClr>
                <a:srgbClr val="000000"/>
              </a:buClr>
              <a:buSzPts val="2000"/>
              <a:buChar char="●"/>
            </a:pPr>
            <a:r>
              <a:rPr lang="en" sz="2000">
                <a:solidFill>
                  <a:srgbClr val="000000"/>
                </a:solidFill>
              </a:rPr>
              <a:t>Revenu</a:t>
            </a:r>
            <a:endParaRPr sz="2000">
              <a:solidFill>
                <a:srgbClr val="000000"/>
              </a:solidFill>
            </a:endParaRPr>
          </a:p>
          <a:p>
            <a:pPr marL="457200" lvl="0" indent="-355600" algn="l" rtl="0">
              <a:spcBef>
                <a:spcPts val="0"/>
              </a:spcBef>
              <a:spcAft>
                <a:spcPts val="0"/>
              </a:spcAft>
              <a:buClr>
                <a:srgbClr val="000000"/>
              </a:buClr>
              <a:buSzPts val="2000"/>
              <a:buChar char="●"/>
            </a:pPr>
            <a:r>
              <a:rPr lang="en" sz="2000">
                <a:solidFill>
                  <a:srgbClr val="000000"/>
                </a:solidFill>
              </a:rPr>
              <a:t>Éducation</a:t>
            </a:r>
            <a:endParaRPr sz="2000">
              <a:solidFill>
                <a:srgbClr val="000000"/>
              </a:solidFill>
            </a:endParaRPr>
          </a:p>
          <a:p>
            <a:pPr marL="457200" lvl="0" indent="-355600" algn="l" rtl="0">
              <a:spcBef>
                <a:spcPts val="0"/>
              </a:spcBef>
              <a:spcAft>
                <a:spcPts val="0"/>
              </a:spcAft>
              <a:buClr>
                <a:srgbClr val="000000"/>
              </a:buClr>
              <a:buSzPts val="2000"/>
              <a:buChar char="●"/>
            </a:pPr>
            <a:r>
              <a:rPr lang="en" sz="2000">
                <a:solidFill>
                  <a:srgbClr val="000000"/>
                </a:solidFill>
              </a:rPr>
              <a:t>Quartier de résidence</a:t>
            </a:r>
            <a:endParaRPr sz="2000">
              <a:solidFill>
                <a:srgbClr val="000000"/>
              </a:solidFill>
            </a:endParaRPr>
          </a:p>
          <a:p>
            <a:pPr marL="457200" lvl="0" indent="-355600" algn="l" rtl="0">
              <a:spcBef>
                <a:spcPts val="0"/>
              </a:spcBef>
              <a:spcAft>
                <a:spcPts val="0"/>
              </a:spcAft>
              <a:buClr>
                <a:srgbClr val="000000"/>
              </a:buClr>
              <a:buSzPts val="2000"/>
              <a:buChar char="●"/>
            </a:pPr>
            <a:r>
              <a:rPr lang="en" sz="2000">
                <a:solidFill>
                  <a:srgbClr val="000000"/>
                </a:solidFill>
              </a:rPr>
              <a:t>Orientation sexuelle</a:t>
            </a:r>
            <a:endParaRPr sz="2000">
              <a:solidFill>
                <a:srgbClr val="000000"/>
              </a:solidFill>
            </a:endParaRPr>
          </a:p>
          <a:p>
            <a:pPr marL="457200" lvl="0" indent="-355600" algn="l" rtl="0">
              <a:spcBef>
                <a:spcPts val="0"/>
              </a:spcBef>
              <a:spcAft>
                <a:spcPts val="0"/>
              </a:spcAft>
              <a:buClr>
                <a:srgbClr val="000000"/>
              </a:buClr>
              <a:buSzPts val="2000"/>
              <a:buChar char="●"/>
            </a:pPr>
            <a:r>
              <a:rPr lang="en" sz="2000">
                <a:solidFill>
                  <a:srgbClr val="000000"/>
                </a:solidFill>
              </a:rPr>
              <a:t>Handicap ou neurodiversité</a:t>
            </a:r>
            <a:endParaRPr sz="2000">
              <a:solidFill>
                <a:srgbClr val="000000"/>
              </a:solidFill>
            </a:endParaRPr>
          </a:p>
        </p:txBody>
      </p:sp>
      <p:sp>
        <p:nvSpPr>
          <p:cNvPr id="170" name="Google Shape;170;p29"/>
          <p:cNvSpPr txBox="1"/>
          <p:nvPr/>
        </p:nvSpPr>
        <p:spPr>
          <a:xfrm>
            <a:off x="6140975" y="3583225"/>
            <a:ext cx="2271600" cy="9858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3000"/>
              <a:t>Et autres...</a:t>
            </a:r>
            <a:endParaRPr sz="30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pic>
        <p:nvPicPr>
          <p:cNvPr id="175" name="Google Shape;175;p30"/>
          <p:cNvPicPr preferRelativeResize="0"/>
          <p:nvPr/>
        </p:nvPicPr>
        <p:blipFill>
          <a:blip r:embed="rId3">
            <a:alphaModFix/>
          </a:blip>
          <a:stretch>
            <a:fillRect/>
          </a:stretch>
        </p:blipFill>
        <p:spPr>
          <a:xfrm>
            <a:off x="1950650" y="-926150"/>
            <a:ext cx="5409176" cy="6069650"/>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79"/>
        <p:cNvGrpSpPr/>
        <p:nvPr/>
      </p:nvGrpSpPr>
      <p:grpSpPr>
        <a:xfrm>
          <a:off x="0" y="0"/>
          <a:ext cx="0" cy="0"/>
          <a:chOff x="0" y="0"/>
          <a:chExt cx="0" cy="0"/>
        </a:xfrm>
      </p:grpSpPr>
      <p:sp>
        <p:nvSpPr>
          <p:cNvPr id="180" name="Google Shape;180;p31"/>
          <p:cNvSpPr txBox="1">
            <a:spLocks noGrp="1"/>
          </p:cNvSpPr>
          <p:nvPr>
            <p:ph type="title"/>
          </p:nvPr>
        </p:nvSpPr>
        <p:spPr>
          <a:xfrm>
            <a:off x="311700" y="302150"/>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Exemples de l’impact des déterminants sociaux de la santé</a:t>
            </a:r>
            <a:endParaRPr/>
          </a:p>
        </p:txBody>
      </p:sp>
      <p:sp>
        <p:nvSpPr>
          <p:cNvPr id="181" name="Google Shape;181;p31"/>
          <p:cNvSpPr txBox="1">
            <a:spLocks noGrp="1"/>
          </p:cNvSpPr>
          <p:nvPr>
            <p:ph type="body" idx="1"/>
          </p:nvPr>
        </p:nvSpPr>
        <p:spPr>
          <a:xfrm>
            <a:off x="311700" y="1826675"/>
            <a:ext cx="8520600" cy="2742300"/>
          </a:xfrm>
          <a:prstGeom prst="rect">
            <a:avLst/>
          </a:prstGeom>
        </p:spPr>
        <p:txBody>
          <a:bodyPr spcFirstLastPara="1" wrap="square" lIns="91425" tIns="91425" rIns="91425" bIns="91425" anchor="t" anchorCtr="0">
            <a:noAutofit/>
          </a:bodyPr>
          <a:lstStyle/>
          <a:p>
            <a:pPr marL="457200" lvl="0" indent="-349250" algn="l" rtl="0">
              <a:spcBef>
                <a:spcPts val="0"/>
              </a:spcBef>
              <a:spcAft>
                <a:spcPts val="0"/>
              </a:spcAft>
              <a:buClr>
                <a:srgbClr val="000000"/>
              </a:buClr>
              <a:buSzPts val="1900"/>
              <a:buChar char="●"/>
            </a:pPr>
            <a:r>
              <a:rPr lang="en" sz="1900" b="1">
                <a:solidFill>
                  <a:srgbClr val="000000"/>
                </a:solidFill>
              </a:rPr>
              <a:t>Quartier de résidence : </a:t>
            </a:r>
            <a:r>
              <a:rPr lang="en" sz="1900">
                <a:solidFill>
                  <a:srgbClr val="000000"/>
                </a:solidFill>
              </a:rPr>
              <a:t>Il n’y a pas de parc dans le quartier. La personne joue avec ses enfants dans la rue proche de l’autoroute.</a:t>
            </a:r>
            <a:br>
              <a:rPr lang="en" sz="1900">
                <a:solidFill>
                  <a:srgbClr val="000000"/>
                </a:solidFill>
              </a:rPr>
            </a:br>
            <a:r>
              <a:rPr lang="en" sz="1900">
                <a:solidFill>
                  <a:srgbClr val="000000"/>
                </a:solidFill>
              </a:rPr>
              <a:t> </a:t>
            </a:r>
            <a:endParaRPr sz="1900">
              <a:solidFill>
                <a:srgbClr val="000000"/>
              </a:solidFill>
            </a:endParaRPr>
          </a:p>
          <a:p>
            <a:pPr marL="457200" lvl="0" indent="-349250" algn="l" rtl="0">
              <a:spcBef>
                <a:spcPts val="0"/>
              </a:spcBef>
              <a:spcAft>
                <a:spcPts val="0"/>
              </a:spcAft>
              <a:buClr>
                <a:srgbClr val="000000"/>
              </a:buClr>
              <a:buSzPts val="1900"/>
              <a:buChar char="●"/>
            </a:pPr>
            <a:r>
              <a:rPr lang="en" sz="1900" b="1">
                <a:solidFill>
                  <a:srgbClr val="000000"/>
                </a:solidFill>
              </a:rPr>
              <a:t>Logement :</a:t>
            </a:r>
            <a:r>
              <a:rPr lang="en" sz="1900">
                <a:solidFill>
                  <a:srgbClr val="000000"/>
                </a:solidFill>
              </a:rPr>
              <a:t> Le logement est insalubre et crée des problèmes respiratoires.</a:t>
            </a:r>
            <a:br>
              <a:rPr lang="en" sz="1900">
                <a:solidFill>
                  <a:srgbClr val="000000"/>
                </a:solidFill>
              </a:rPr>
            </a:br>
            <a:endParaRPr sz="1900">
              <a:solidFill>
                <a:srgbClr val="000000"/>
              </a:solidFill>
            </a:endParaRPr>
          </a:p>
          <a:p>
            <a:pPr marL="457200" lvl="0" indent="-349250" algn="l" rtl="0">
              <a:spcBef>
                <a:spcPts val="0"/>
              </a:spcBef>
              <a:spcAft>
                <a:spcPts val="0"/>
              </a:spcAft>
              <a:buClr>
                <a:srgbClr val="000000"/>
              </a:buClr>
              <a:buSzPts val="1900"/>
              <a:buChar char="●"/>
            </a:pPr>
            <a:r>
              <a:rPr lang="en" sz="1900" b="1">
                <a:solidFill>
                  <a:srgbClr val="000000"/>
                </a:solidFill>
              </a:rPr>
              <a:t>Race :</a:t>
            </a:r>
            <a:r>
              <a:rPr lang="en" sz="1900">
                <a:solidFill>
                  <a:srgbClr val="000000"/>
                </a:solidFill>
              </a:rPr>
              <a:t> Une personne racisée entend des propos racistes à tous les jours, ce qui est fâchant pour elle. La colère augmente la pression artérielle. </a:t>
            </a:r>
            <a:endParaRPr sz="1900">
              <a:solidFill>
                <a:srgbClr val="000000"/>
              </a:solidFill>
            </a:endParaRPr>
          </a:p>
          <a:p>
            <a:pPr marL="0" lvl="0" indent="0" algn="l" rtl="0">
              <a:spcBef>
                <a:spcPts val="1600"/>
              </a:spcBef>
              <a:spcAft>
                <a:spcPts val="1600"/>
              </a:spcAft>
              <a:buNone/>
            </a:pPr>
            <a:endParaRPr>
              <a:solidFill>
                <a:srgbClr val="00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4"/>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Table des groupes de femmes de Montréal</a:t>
            </a:r>
            <a:endParaRPr/>
          </a:p>
        </p:txBody>
      </p:sp>
      <p:sp>
        <p:nvSpPr>
          <p:cNvPr id="73" name="Google Shape;73;p14"/>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000000"/>
              </a:buClr>
              <a:buSzPts val="2000"/>
              <a:buChar char="●"/>
            </a:pPr>
            <a:r>
              <a:rPr lang="en" sz="2000">
                <a:solidFill>
                  <a:srgbClr val="000000"/>
                </a:solidFill>
              </a:rPr>
              <a:t>Un regroupement régional</a:t>
            </a:r>
            <a:br>
              <a:rPr lang="en" sz="2000">
                <a:solidFill>
                  <a:srgbClr val="000000"/>
                </a:solidFill>
              </a:rPr>
            </a:br>
            <a:endParaRPr sz="2000">
              <a:solidFill>
                <a:srgbClr val="000000"/>
              </a:solidFill>
            </a:endParaRPr>
          </a:p>
          <a:p>
            <a:pPr marL="457200" lvl="0" indent="-355600" algn="l" rtl="0">
              <a:spcBef>
                <a:spcPts val="0"/>
              </a:spcBef>
              <a:spcAft>
                <a:spcPts val="0"/>
              </a:spcAft>
              <a:buClr>
                <a:srgbClr val="000000"/>
              </a:buClr>
              <a:buSzPts val="2000"/>
              <a:buChar char="●"/>
            </a:pPr>
            <a:r>
              <a:rPr lang="en" sz="2000">
                <a:solidFill>
                  <a:srgbClr val="000000"/>
                </a:solidFill>
              </a:rPr>
              <a:t>Plus de 50 membres</a:t>
            </a:r>
            <a:endParaRPr sz="2000">
              <a:solidFill>
                <a:srgbClr val="000000"/>
              </a:solidFill>
            </a:endParaRPr>
          </a:p>
          <a:p>
            <a:pPr marL="914400" lvl="1" indent="-355600" algn="l" rtl="0">
              <a:spcBef>
                <a:spcPts val="0"/>
              </a:spcBef>
              <a:spcAft>
                <a:spcPts val="0"/>
              </a:spcAft>
              <a:buClr>
                <a:srgbClr val="000000"/>
              </a:buClr>
              <a:buSzPts val="2000"/>
              <a:buChar char="○"/>
            </a:pPr>
            <a:r>
              <a:rPr lang="en" sz="2000">
                <a:solidFill>
                  <a:srgbClr val="000000"/>
                </a:solidFill>
              </a:rPr>
              <a:t>Centre de femmes</a:t>
            </a:r>
            <a:endParaRPr sz="2000">
              <a:solidFill>
                <a:srgbClr val="000000"/>
              </a:solidFill>
            </a:endParaRPr>
          </a:p>
          <a:p>
            <a:pPr marL="914400" lvl="1" indent="-355600" algn="l" rtl="0">
              <a:spcBef>
                <a:spcPts val="0"/>
              </a:spcBef>
              <a:spcAft>
                <a:spcPts val="0"/>
              </a:spcAft>
              <a:buClr>
                <a:srgbClr val="000000"/>
              </a:buClr>
              <a:buSzPts val="2000"/>
              <a:buChar char="○"/>
            </a:pPr>
            <a:r>
              <a:rPr lang="en" sz="2000">
                <a:solidFill>
                  <a:srgbClr val="000000"/>
                </a:solidFill>
              </a:rPr>
              <a:t>Groupes de défenses des droits</a:t>
            </a:r>
            <a:endParaRPr sz="2000">
              <a:solidFill>
                <a:srgbClr val="000000"/>
              </a:solidFill>
            </a:endParaRPr>
          </a:p>
          <a:p>
            <a:pPr marL="914400" lvl="1" indent="-355600" algn="l" rtl="0">
              <a:spcBef>
                <a:spcPts val="0"/>
              </a:spcBef>
              <a:spcAft>
                <a:spcPts val="0"/>
              </a:spcAft>
              <a:buClr>
                <a:srgbClr val="000000"/>
              </a:buClr>
              <a:buSzPts val="2000"/>
              <a:buChar char="○"/>
            </a:pPr>
            <a:r>
              <a:rPr lang="en" sz="2000">
                <a:solidFill>
                  <a:srgbClr val="000000"/>
                </a:solidFill>
              </a:rPr>
              <a:t>Syndicats</a:t>
            </a:r>
            <a:endParaRPr sz="2000">
              <a:solidFill>
                <a:srgbClr val="000000"/>
              </a:solidFill>
            </a:endParaRPr>
          </a:p>
          <a:p>
            <a:pPr marL="914400" lvl="1" indent="-355600" algn="l" rtl="0">
              <a:spcBef>
                <a:spcPts val="0"/>
              </a:spcBef>
              <a:spcAft>
                <a:spcPts val="0"/>
              </a:spcAft>
              <a:buClr>
                <a:srgbClr val="000000"/>
              </a:buClr>
              <a:buSzPts val="2000"/>
              <a:buChar char="○"/>
            </a:pPr>
            <a:r>
              <a:rPr lang="en" sz="2000">
                <a:solidFill>
                  <a:srgbClr val="000000"/>
                </a:solidFill>
              </a:rPr>
              <a:t>Maisons d’hébergement</a:t>
            </a:r>
            <a:endParaRPr sz="2000">
              <a:solidFill>
                <a:srgbClr val="000000"/>
              </a:solidFill>
            </a:endParaRPr>
          </a:p>
          <a:p>
            <a:pPr marL="914400" lvl="1" indent="-355600" algn="l" rtl="0">
              <a:spcBef>
                <a:spcPts val="0"/>
              </a:spcBef>
              <a:spcAft>
                <a:spcPts val="0"/>
              </a:spcAft>
              <a:buClr>
                <a:srgbClr val="000000"/>
              </a:buClr>
              <a:buSzPts val="2000"/>
              <a:buChar char="○"/>
            </a:pPr>
            <a:r>
              <a:rPr lang="en" sz="2000">
                <a:solidFill>
                  <a:srgbClr val="000000"/>
                </a:solidFill>
              </a:rPr>
              <a:t>Etc.</a:t>
            </a:r>
            <a:endParaRPr sz="2000">
              <a:solidFill>
                <a:srgbClr val="000000"/>
              </a:solidFill>
            </a:endParaRPr>
          </a:p>
        </p:txBody>
      </p:sp>
      <p:pic>
        <p:nvPicPr>
          <p:cNvPr id="74" name="Google Shape;74;p14"/>
          <p:cNvPicPr preferRelativeResize="0"/>
          <p:nvPr/>
        </p:nvPicPr>
        <p:blipFill>
          <a:blip r:embed="rId3">
            <a:alphaModFix/>
          </a:blip>
          <a:stretch>
            <a:fillRect/>
          </a:stretch>
        </p:blipFill>
        <p:spPr>
          <a:xfrm>
            <a:off x="5704325" y="3048825"/>
            <a:ext cx="2948274" cy="1658424"/>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Google Shape;186;p32"/>
          <p:cNvSpPr txBox="1">
            <a:spLocks noGrp="1"/>
          </p:cNvSpPr>
          <p:nvPr>
            <p:ph type="title"/>
          </p:nvPr>
        </p:nvSpPr>
        <p:spPr>
          <a:xfrm>
            <a:off x="311700" y="26877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a:t>Exemples de l’impact des déterminants sociaux de la santé</a:t>
            </a:r>
            <a:endParaRPr/>
          </a:p>
        </p:txBody>
      </p:sp>
      <p:sp>
        <p:nvSpPr>
          <p:cNvPr id="187" name="Google Shape;187;p32"/>
          <p:cNvSpPr txBox="1">
            <a:spLocks noGrp="1"/>
          </p:cNvSpPr>
          <p:nvPr>
            <p:ph type="body" idx="1"/>
          </p:nvPr>
        </p:nvSpPr>
        <p:spPr>
          <a:xfrm>
            <a:off x="311700" y="1634375"/>
            <a:ext cx="8520600" cy="2934600"/>
          </a:xfrm>
          <a:prstGeom prst="rect">
            <a:avLst/>
          </a:prstGeom>
        </p:spPr>
        <p:txBody>
          <a:bodyPr spcFirstLastPara="1" wrap="square" lIns="91425" tIns="91425" rIns="91425" bIns="91425" anchor="t" anchorCtr="0">
            <a:noAutofit/>
          </a:bodyPr>
          <a:lstStyle/>
          <a:p>
            <a:pPr marL="457200" lvl="0" indent="-349250" algn="l" rtl="0">
              <a:spcBef>
                <a:spcPts val="0"/>
              </a:spcBef>
              <a:spcAft>
                <a:spcPts val="0"/>
              </a:spcAft>
              <a:buClr>
                <a:srgbClr val="000000"/>
              </a:buClr>
              <a:buSzPts val="1900"/>
              <a:buChar char="●"/>
            </a:pPr>
            <a:r>
              <a:rPr lang="en" sz="1900" b="1">
                <a:solidFill>
                  <a:srgbClr val="000000"/>
                </a:solidFill>
              </a:rPr>
              <a:t>Sexe et identité de genre : </a:t>
            </a:r>
            <a:r>
              <a:rPr lang="en" sz="1900">
                <a:solidFill>
                  <a:srgbClr val="000000"/>
                </a:solidFill>
              </a:rPr>
              <a:t>Une femme vit de l’harcèlement de rue. Cela affecte sa santé mentale et elle a peur de sortir seule.</a:t>
            </a:r>
            <a:br>
              <a:rPr lang="en" sz="1900">
                <a:solidFill>
                  <a:srgbClr val="000000"/>
                </a:solidFill>
              </a:rPr>
            </a:br>
            <a:endParaRPr sz="1900">
              <a:solidFill>
                <a:srgbClr val="000000"/>
              </a:solidFill>
            </a:endParaRPr>
          </a:p>
          <a:p>
            <a:pPr marL="457200" lvl="0" indent="-349250" algn="l" rtl="0">
              <a:spcBef>
                <a:spcPts val="0"/>
              </a:spcBef>
              <a:spcAft>
                <a:spcPts val="0"/>
              </a:spcAft>
              <a:buClr>
                <a:srgbClr val="000000"/>
              </a:buClr>
              <a:buSzPts val="1900"/>
              <a:buChar char="●"/>
            </a:pPr>
            <a:r>
              <a:rPr lang="en" sz="1900" b="1">
                <a:solidFill>
                  <a:srgbClr val="000000"/>
                </a:solidFill>
              </a:rPr>
              <a:t>Revenu :</a:t>
            </a:r>
            <a:r>
              <a:rPr lang="en" sz="1900">
                <a:solidFill>
                  <a:srgbClr val="000000"/>
                </a:solidFill>
              </a:rPr>
              <a:t> Les fruits et légumes coûtent plus cher que des pâtes.</a:t>
            </a:r>
            <a:br>
              <a:rPr lang="en" sz="1900">
                <a:solidFill>
                  <a:srgbClr val="000000"/>
                </a:solidFill>
              </a:rPr>
            </a:br>
            <a:endParaRPr sz="1900">
              <a:solidFill>
                <a:srgbClr val="000000"/>
              </a:solidFill>
            </a:endParaRPr>
          </a:p>
          <a:p>
            <a:pPr marL="457200" lvl="0" indent="-368300" algn="l" rtl="0">
              <a:spcBef>
                <a:spcPts val="0"/>
              </a:spcBef>
              <a:spcAft>
                <a:spcPts val="0"/>
              </a:spcAft>
              <a:buClr>
                <a:srgbClr val="000000"/>
              </a:buClr>
              <a:buSzPts val="2200"/>
              <a:buChar char="●"/>
            </a:pPr>
            <a:r>
              <a:rPr lang="en" sz="1900" b="1">
                <a:solidFill>
                  <a:srgbClr val="000000"/>
                </a:solidFill>
              </a:rPr>
              <a:t>Orientation sexuelle : </a:t>
            </a:r>
            <a:r>
              <a:rPr lang="en" sz="1900">
                <a:solidFill>
                  <a:srgbClr val="000000"/>
                </a:solidFill>
              </a:rPr>
              <a:t>Une clinique donne juste des condoms gratuits sans penser aux couples lesbiens.</a:t>
            </a:r>
            <a:r>
              <a:rPr lang="en" sz="2200">
                <a:solidFill>
                  <a:srgbClr val="000000"/>
                </a:solidFill>
              </a:rPr>
              <a:t/>
            </a:r>
            <a:br>
              <a:rPr lang="en" sz="2200">
                <a:solidFill>
                  <a:srgbClr val="000000"/>
                </a:solidFill>
              </a:rPr>
            </a:br>
            <a:endParaRPr sz="2200">
              <a:solidFill>
                <a:srgbClr val="000000"/>
              </a:solidFill>
            </a:endParaRPr>
          </a:p>
          <a:p>
            <a:pPr marL="457200" lvl="0" indent="-368300" algn="l" rtl="0">
              <a:spcBef>
                <a:spcPts val="0"/>
              </a:spcBef>
              <a:spcAft>
                <a:spcPts val="0"/>
              </a:spcAft>
              <a:buClr>
                <a:srgbClr val="000000"/>
              </a:buClr>
              <a:buSzPts val="2200"/>
              <a:buChar char="●"/>
            </a:pPr>
            <a:r>
              <a:rPr lang="en" sz="2200">
                <a:solidFill>
                  <a:srgbClr val="000000"/>
                </a:solidFill>
              </a:rPr>
              <a:t>Etc.</a:t>
            </a:r>
            <a:endParaRPr sz="2200">
              <a:solidFill>
                <a:srgbClr val="000000"/>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sp>
        <p:nvSpPr>
          <p:cNvPr id="192" name="Google Shape;192;p33"/>
          <p:cNvSpPr txBox="1">
            <a:spLocks noGrp="1"/>
          </p:cNvSpPr>
          <p:nvPr>
            <p:ph type="title"/>
          </p:nvPr>
        </p:nvSpPr>
        <p:spPr>
          <a:xfrm>
            <a:off x="311700" y="26877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Exercice</a:t>
            </a:r>
            <a:endParaRPr/>
          </a:p>
        </p:txBody>
      </p:sp>
      <p:sp>
        <p:nvSpPr>
          <p:cNvPr id="193" name="Google Shape;193;p33"/>
          <p:cNvSpPr txBox="1">
            <a:spLocks noGrp="1"/>
          </p:cNvSpPr>
          <p:nvPr>
            <p:ph type="body" idx="1"/>
          </p:nvPr>
        </p:nvSpPr>
        <p:spPr>
          <a:xfrm>
            <a:off x="311700" y="1041525"/>
            <a:ext cx="8520600" cy="352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900" b="1">
                <a:solidFill>
                  <a:srgbClr val="000000"/>
                </a:solidFill>
              </a:rPr>
              <a:t>Comment est-ce ces éléments influencent la santé d’une personne? </a:t>
            </a:r>
            <a:endParaRPr sz="1900" b="1">
              <a:solidFill>
                <a:srgbClr val="000000"/>
              </a:solidFill>
            </a:endParaRPr>
          </a:p>
          <a:p>
            <a:pPr marL="457200" lvl="0" indent="-355600" algn="l" rtl="0">
              <a:lnSpc>
                <a:spcPct val="150000"/>
              </a:lnSpc>
              <a:spcBef>
                <a:spcPts val="1600"/>
              </a:spcBef>
              <a:spcAft>
                <a:spcPts val="0"/>
              </a:spcAft>
              <a:buClr>
                <a:srgbClr val="000000"/>
              </a:buClr>
              <a:buSzPts val="2000"/>
              <a:buChar char="➔"/>
            </a:pPr>
            <a:r>
              <a:rPr lang="en" sz="2000">
                <a:solidFill>
                  <a:srgbClr val="000000"/>
                </a:solidFill>
              </a:rPr>
              <a:t>Statut d’immigration</a:t>
            </a:r>
            <a:endParaRPr sz="2000">
              <a:solidFill>
                <a:srgbClr val="000000"/>
              </a:solidFill>
            </a:endParaRPr>
          </a:p>
          <a:p>
            <a:pPr marL="457200" lvl="0" indent="-355600" algn="l" rtl="0">
              <a:lnSpc>
                <a:spcPct val="150000"/>
              </a:lnSpc>
              <a:spcBef>
                <a:spcPts val="0"/>
              </a:spcBef>
              <a:spcAft>
                <a:spcPts val="0"/>
              </a:spcAft>
              <a:buClr>
                <a:srgbClr val="000000"/>
              </a:buClr>
              <a:buSzPts val="2000"/>
              <a:buChar char="➔"/>
            </a:pPr>
            <a:r>
              <a:rPr lang="en" sz="2000">
                <a:solidFill>
                  <a:srgbClr val="000000"/>
                </a:solidFill>
              </a:rPr>
              <a:t>Handicap</a:t>
            </a:r>
            <a:endParaRPr sz="2000">
              <a:solidFill>
                <a:srgbClr val="000000"/>
              </a:solidFill>
            </a:endParaRPr>
          </a:p>
          <a:p>
            <a:pPr marL="457200" lvl="0" indent="-355600" algn="l" rtl="0">
              <a:lnSpc>
                <a:spcPct val="150000"/>
              </a:lnSpc>
              <a:spcBef>
                <a:spcPts val="0"/>
              </a:spcBef>
              <a:spcAft>
                <a:spcPts val="0"/>
              </a:spcAft>
              <a:buClr>
                <a:srgbClr val="000000"/>
              </a:buClr>
              <a:buSzPts val="2000"/>
              <a:buChar char="➔"/>
            </a:pPr>
            <a:r>
              <a:rPr lang="en" sz="2000">
                <a:solidFill>
                  <a:srgbClr val="000000"/>
                </a:solidFill>
              </a:rPr>
              <a:t>Conditions de travail</a:t>
            </a:r>
            <a:endParaRPr sz="2000">
              <a:solidFill>
                <a:srgbClr val="000000"/>
              </a:solidFill>
            </a:endParaRPr>
          </a:p>
          <a:p>
            <a:pPr marL="457200" lvl="0" indent="-355600" algn="l" rtl="0">
              <a:lnSpc>
                <a:spcPct val="150000"/>
              </a:lnSpc>
              <a:spcBef>
                <a:spcPts val="0"/>
              </a:spcBef>
              <a:spcAft>
                <a:spcPts val="0"/>
              </a:spcAft>
              <a:buClr>
                <a:srgbClr val="000000"/>
              </a:buClr>
              <a:buSzPts val="2000"/>
              <a:buChar char="➔"/>
            </a:pPr>
            <a:r>
              <a:rPr lang="en" sz="2000">
                <a:solidFill>
                  <a:srgbClr val="000000"/>
                </a:solidFill>
              </a:rPr>
              <a:t>Aménagement du territoire</a:t>
            </a:r>
            <a:endParaRPr sz="2000">
              <a:solidFill>
                <a:srgbClr val="000000"/>
              </a:solidFill>
            </a:endParaRPr>
          </a:p>
          <a:p>
            <a:pPr marL="457200" lvl="0" indent="-355600" algn="l" rtl="0">
              <a:lnSpc>
                <a:spcPct val="150000"/>
              </a:lnSpc>
              <a:spcBef>
                <a:spcPts val="0"/>
              </a:spcBef>
              <a:spcAft>
                <a:spcPts val="0"/>
              </a:spcAft>
              <a:buClr>
                <a:srgbClr val="000000"/>
              </a:buClr>
              <a:buSzPts val="2000"/>
              <a:buChar char="➔"/>
            </a:pPr>
            <a:r>
              <a:rPr lang="en" sz="2000">
                <a:solidFill>
                  <a:srgbClr val="000000"/>
                </a:solidFill>
              </a:rPr>
              <a:t>Contexte politique</a:t>
            </a:r>
            <a:endParaRPr sz="2000">
              <a:solidFill>
                <a:srgbClr val="000000"/>
              </a:solidFill>
            </a:endParaRPr>
          </a:p>
          <a:p>
            <a:pPr marL="457200" lvl="0" indent="-355600" algn="l" rtl="0">
              <a:lnSpc>
                <a:spcPct val="150000"/>
              </a:lnSpc>
              <a:spcBef>
                <a:spcPts val="0"/>
              </a:spcBef>
              <a:spcAft>
                <a:spcPts val="0"/>
              </a:spcAft>
              <a:buClr>
                <a:srgbClr val="000000"/>
              </a:buClr>
              <a:buSzPts val="2000"/>
              <a:buChar char="➔"/>
            </a:pPr>
            <a:r>
              <a:rPr lang="en" sz="2000">
                <a:solidFill>
                  <a:srgbClr val="000000"/>
                </a:solidFill>
              </a:rPr>
              <a:t>Voisinage</a:t>
            </a:r>
            <a:endParaRPr sz="2000">
              <a:solidFill>
                <a:srgbClr val="000000"/>
              </a:solidFill>
            </a:endParaRPr>
          </a:p>
          <a:p>
            <a:pPr marL="457200" lvl="0" indent="-355600" algn="l" rtl="0">
              <a:lnSpc>
                <a:spcPct val="150000"/>
              </a:lnSpc>
              <a:spcBef>
                <a:spcPts val="0"/>
              </a:spcBef>
              <a:spcAft>
                <a:spcPts val="0"/>
              </a:spcAft>
              <a:buClr>
                <a:srgbClr val="000000"/>
              </a:buClr>
              <a:buSzPts val="2000"/>
              <a:buChar char="➔"/>
            </a:pPr>
            <a:r>
              <a:rPr lang="en" sz="2000">
                <a:solidFill>
                  <a:srgbClr val="000000"/>
                </a:solidFill>
              </a:rPr>
              <a:t>Services sociaux accessible</a:t>
            </a:r>
            <a:endParaRPr sz="2000">
              <a:solidFill>
                <a:srgbClr val="000000"/>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sp>
        <p:nvSpPr>
          <p:cNvPr id="198" name="Google Shape;198;p34"/>
          <p:cNvSpPr txBox="1">
            <a:spLocks noGrp="1"/>
          </p:cNvSpPr>
          <p:nvPr>
            <p:ph type="title"/>
          </p:nvPr>
        </p:nvSpPr>
        <p:spPr>
          <a:xfrm>
            <a:off x="311700" y="445025"/>
            <a:ext cx="8520600" cy="42819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a:p>
          <a:p>
            <a:pPr marL="0" lvl="0" indent="0" algn="ctr" rtl="0">
              <a:spcBef>
                <a:spcPts val="0"/>
              </a:spcBef>
              <a:spcAft>
                <a:spcPts val="0"/>
              </a:spcAft>
              <a:buNone/>
            </a:pPr>
            <a:endParaRPr/>
          </a:p>
          <a:p>
            <a:pPr marL="0" lvl="0" indent="0" algn="ctr" rtl="0">
              <a:spcBef>
                <a:spcPts val="0"/>
              </a:spcBef>
              <a:spcAft>
                <a:spcPts val="0"/>
              </a:spcAft>
              <a:buNone/>
            </a:pPr>
            <a:r>
              <a:rPr lang="en" sz="3900"/>
              <a:t>L’intersectionalité, c’est quoi?</a:t>
            </a:r>
            <a:endParaRPr sz="3900">
              <a:solidFill>
                <a:srgbClr val="B45F06"/>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02"/>
        <p:cNvGrpSpPr/>
        <p:nvPr/>
      </p:nvGrpSpPr>
      <p:grpSpPr>
        <a:xfrm>
          <a:off x="0" y="0"/>
          <a:ext cx="0" cy="0"/>
          <a:chOff x="0" y="0"/>
          <a:chExt cx="0" cy="0"/>
        </a:xfrm>
      </p:grpSpPr>
      <p:pic>
        <p:nvPicPr>
          <p:cNvPr id="203" name="Google Shape;203;p35" descr="En attendant la prochaine édition du Festival Fierté Montréal, voici une vidéo sur l’intersectionnalité qui a été réalisée en partie grâce à la participation financière du gouvernement du Québec. #QcFierPartenaire." title="Intersectionnalité 101">
            <a:hlinkClick r:id="rId3"/>
          </p:cNvPr>
          <p:cNvPicPr preferRelativeResize="0"/>
          <p:nvPr/>
        </p:nvPicPr>
        <p:blipFill>
          <a:blip r:embed="rId4">
            <a:alphaModFix/>
          </a:blip>
          <a:stretch>
            <a:fillRect/>
          </a:stretch>
        </p:blipFill>
        <p:spPr>
          <a:xfrm>
            <a:off x="9" y="0"/>
            <a:ext cx="6858017" cy="5143500"/>
          </a:xfrm>
          <a:prstGeom prst="rect">
            <a:avLst/>
          </a:prstGeom>
          <a:noFill/>
          <a:ln>
            <a:noFill/>
          </a:ln>
        </p:spPr>
      </p:pic>
      <p:sp>
        <p:nvSpPr>
          <p:cNvPr id="204" name="Google Shape;204;p35"/>
          <p:cNvSpPr txBox="1"/>
          <p:nvPr/>
        </p:nvSpPr>
        <p:spPr>
          <a:xfrm>
            <a:off x="7175725" y="197850"/>
            <a:ext cx="1726500" cy="4747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sz="2000" b="1">
              <a:solidFill>
                <a:schemeClr val="accent5"/>
              </a:solidFill>
              <a:latin typeface="PT Sans Narrow"/>
              <a:ea typeface="PT Sans Narrow"/>
              <a:cs typeface="PT Sans Narrow"/>
              <a:sym typeface="PT Sans Narrow"/>
            </a:endParaRPr>
          </a:p>
          <a:p>
            <a:pPr marL="0" lvl="0" indent="0" algn="l" rtl="0">
              <a:spcBef>
                <a:spcPts val="0"/>
              </a:spcBef>
              <a:spcAft>
                <a:spcPts val="0"/>
              </a:spcAft>
              <a:buNone/>
            </a:pPr>
            <a:endParaRPr sz="3600" b="1">
              <a:solidFill>
                <a:schemeClr val="accent1"/>
              </a:solidFill>
              <a:latin typeface="PT Sans Narrow"/>
              <a:ea typeface="PT Sans Narrow"/>
              <a:cs typeface="PT Sans Narrow"/>
              <a:sym typeface="PT Sans Narrow"/>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3"/>
                                        </p:tgtEl>
                                        <p:attrNameLst>
                                          <p:attrName>style.visibility</p:attrName>
                                        </p:attrNameLst>
                                      </p:cBhvr>
                                      <p:to>
                                        <p:strVal val="visible"/>
                                      </p:to>
                                    </p:set>
                                    <p:animEffect transition="in" filter="fade">
                                      <p:cBhvr>
                                        <p:cTn id="7" dur="1000"/>
                                        <p:tgtEl>
                                          <p:spTgt spid="2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209" name="Google Shape;209;p36"/>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Intersectionalité : La peur de ne pas y arriver</a:t>
            </a:r>
            <a:endParaRPr/>
          </a:p>
        </p:txBody>
      </p:sp>
      <p:sp>
        <p:nvSpPr>
          <p:cNvPr id="210" name="Google Shape;210;p36"/>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1900">
                <a:solidFill>
                  <a:srgbClr val="202124"/>
                </a:solidFill>
                <a:highlight>
                  <a:srgbClr val="FFFFFF"/>
                </a:highlight>
              </a:rPr>
              <a:t>« Nous n'avons pas besoin d'une poignée de gens qui pratiquent le zéro déchet parfaitement. Nous avons besoin de millions de gens qui le font de façon imparfaite. » - Anne-Marie Bonneau</a:t>
            </a:r>
            <a:endParaRPr sz="1900">
              <a:solidFill>
                <a:srgbClr val="202124"/>
              </a:solidFill>
              <a:highlight>
                <a:srgbClr val="FFFFFF"/>
              </a:highlight>
            </a:endParaRPr>
          </a:p>
          <a:p>
            <a:pPr marL="0" lvl="0" indent="0" algn="l" rtl="0">
              <a:spcBef>
                <a:spcPts val="1600"/>
              </a:spcBef>
              <a:spcAft>
                <a:spcPts val="0"/>
              </a:spcAft>
              <a:buNone/>
            </a:pPr>
            <a:endParaRPr sz="2000">
              <a:solidFill>
                <a:srgbClr val="202124"/>
              </a:solidFill>
              <a:highlight>
                <a:srgbClr val="FFFFFF"/>
              </a:highlight>
            </a:endParaRPr>
          </a:p>
          <a:p>
            <a:pPr marL="0" lvl="0" indent="0" algn="l" rtl="0">
              <a:spcBef>
                <a:spcPts val="1600"/>
              </a:spcBef>
              <a:spcAft>
                <a:spcPts val="1600"/>
              </a:spcAft>
              <a:buNone/>
            </a:pPr>
            <a:r>
              <a:rPr lang="en" sz="2300">
                <a:solidFill>
                  <a:srgbClr val="202124"/>
                </a:solidFill>
                <a:highlight>
                  <a:srgbClr val="FFFFFF"/>
                </a:highlight>
              </a:rPr>
              <a:t>Nous n’avons pas besoin d’une poignée d’organismes qui sont parfaitement intersectionnels. Nous avons besoin des milliers d’organismes qui portent une attention à l'intersectionnalité, même si c’est imparfait. </a:t>
            </a:r>
            <a:endParaRPr sz="2300">
              <a:solidFill>
                <a:srgbClr val="202124"/>
              </a:solidFill>
              <a:highlight>
                <a:srgbClr val="FFFFFF"/>
              </a:highlight>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sp>
        <p:nvSpPr>
          <p:cNvPr id="215" name="Google Shape;215;p37"/>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Intersectionalité</a:t>
            </a:r>
            <a:endParaRPr/>
          </a:p>
        </p:txBody>
      </p:sp>
      <p:sp>
        <p:nvSpPr>
          <p:cNvPr id="216" name="Google Shape;216;p37"/>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457200" lvl="0" indent="-342900" algn="l" rtl="0">
              <a:lnSpc>
                <a:spcPct val="150000"/>
              </a:lnSpc>
              <a:spcBef>
                <a:spcPts val="0"/>
              </a:spcBef>
              <a:spcAft>
                <a:spcPts val="0"/>
              </a:spcAft>
              <a:buClr>
                <a:srgbClr val="202124"/>
              </a:buClr>
              <a:buSzPts val="1800"/>
              <a:buChar char="●"/>
            </a:pPr>
            <a:r>
              <a:rPr lang="en">
                <a:solidFill>
                  <a:srgbClr val="202124"/>
                </a:solidFill>
                <a:highlight>
                  <a:srgbClr val="FFFFFF"/>
                </a:highlight>
              </a:rPr>
              <a:t>Soyez à l’écoute de ce que les différentes communautés veulent vous dire. </a:t>
            </a:r>
            <a:endParaRPr>
              <a:solidFill>
                <a:srgbClr val="202124"/>
              </a:solidFill>
              <a:highlight>
                <a:srgbClr val="FFFFFF"/>
              </a:highlight>
            </a:endParaRPr>
          </a:p>
          <a:p>
            <a:pPr marL="457200" lvl="0" indent="-342900" algn="l" rtl="0">
              <a:lnSpc>
                <a:spcPct val="150000"/>
              </a:lnSpc>
              <a:spcBef>
                <a:spcPts val="0"/>
              </a:spcBef>
              <a:spcAft>
                <a:spcPts val="0"/>
              </a:spcAft>
              <a:buClr>
                <a:srgbClr val="202124"/>
              </a:buClr>
              <a:buSzPts val="1800"/>
              <a:buChar char="●"/>
            </a:pPr>
            <a:r>
              <a:rPr lang="en">
                <a:solidFill>
                  <a:srgbClr val="202124"/>
                </a:solidFill>
                <a:highlight>
                  <a:srgbClr val="FFFFFF"/>
                </a:highlight>
              </a:rPr>
              <a:t>Soyez ouvertes aux changements afin de rendre vos services plus accessibles à tous.</a:t>
            </a:r>
            <a:endParaRPr>
              <a:solidFill>
                <a:srgbClr val="202124"/>
              </a:solidFill>
              <a:highlight>
                <a:srgbClr val="FFFFFF"/>
              </a:highlight>
            </a:endParaRPr>
          </a:p>
          <a:p>
            <a:pPr marL="457200" lvl="0" indent="-342900" algn="l" rtl="0">
              <a:lnSpc>
                <a:spcPct val="150000"/>
              </a:lnSpc>
              <a:spcBef>
                <a:spcPts val="0"/>
              </a:spcBef>
              <a:spcAft>
                <a:spcPts val="0"/>
              </a:spcAft>
              <a:buClr>
                <a:srgbClr val="202124"/>
              </a:buClr>
              <a:buSzPts val="1800"/>
              <a:buChar char="●"/>
            </a:pPr>
            <a:r>
              <a:rPr lang="en">
                <a:solidFill>
                  <a:srgbClr val="202124"/>
                </a:solidFill>
                <a:highlight>
                  <a:srgbClr val="FFFFFF"/>
                </a:highlight>
              </a:rPr>
              <a:t>Il n’y a pas de honte à reconnaître que nous sommes pas parfaites. </a:t>
            </a:r>
            <a:endParaRPr>
              <a:solidFill>
                <a:srgbClr val="202124"/>
              </a:solidFill>
              <a:highlight>
                <a:srgbClr val="FFFFFF"/>
              </a:highlight>
            </a:endParaRPr>
          </a:p>
          <a:p>
            <a:pPr marL="457200" lvl="0" indent="-342900" algn="l" rtl="0">
              <a:lnSpc>
                <a:spcPct val="150000"/>
              </a:lnSpc>
              <a:spcBef>
                <a:spcPts val="0"/>
              </a:spcBef>
              <a:spcAft>
                <a:spcPts val="0"/>
              </a:spcAft>
              <a:buClr>
                <a:srgbClr val="202124"/>
              </a:buClr>
              <a:buSzPts val="1800"/>
              <a:buChar char="●"/>
            </a:pPr>
            <a:r>
              <a:rPr lang="en">
                <a:solidFill>
                  <a:srgbClr val="202124"/>
                </a:solidFill>
                <a:highlight>
                  <a:srgbClr val="FFFFFF"/>
                </a:highlight>
              </a:rPr>
              <a:t>N’hésitez pas à collaborer avec d’autres organismes qui travaillent et/ou défendent les droits auprès des communautés que vous connaissez moins. </a:t>
            </a:r>
            <a:endParaRPr>
              <a:solidFill>
                <a:srgbClr val="202124"/>
              </a:solidFill>
              <a:highlight>
                <a:srgbClr val="FFFFFF"/>
              </a:highlight>
            </a:endParaRPr>
          </a:p>
          <a:p>
            <a:pPr marL="457200" lvl="0" indent="-342900" algn="l" rtl="0">
              <a:lnSpc>
                <a:spcPct val="150000"/>
              </a:lnSpc>
              <a:spcBef>
                <a:spcPts val="0"/>
              </a:spcBef>
              <a:spcAft>
                <a:spcPts val="0"/>
              </a:spcAft>
              <a:buClr>
                <a:srgbClr val="202124"/>
              </a:buClr>
              <a:buSzPts val="1800"/>
              <a:buChar char="●"/>
            </a:pPr>
            <a:r>
              <a:rPr lang="en">
                <a:solidFill>
                  <a:srgbClr val="202124"/>
                </a:solidFill>
                <a:highlight>
                  <a:srgbClr val="FFFFFF"/>
                </a:highlight>
              </a:rPr>
              <a:t>Soyez vigilantes de ne pas instrumentaliser des femmes opprimées </a:t>
            </a:r>
            <a:endParaRPr>
              <a:solidFill>
                <a:srgbClr val="202124"/>
              </a:solidFill>
              <a:highlight>
                <a:srgbClr val="FFFFFF"/>
              </a:highlight>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20"/>
        <p:cNvGrpSpPr/>
        <p:nvPr/>
      </p:nvGrpSpPr>
      <p:grpSpPr>
        <a:xfrm>
          <a:off x="0" y="0"/>
          <a:ext cx="0" cy="0"/>
          <a:chOff x="0" y="0"/>
          <a:chExt cx="0" cy="0"/>
        </a:xfrm>
      </p:grpSpPr>
      <p:sp>
        <p:nvSpPr>
          <p:cNvPr id="221" name="Google Shape;221;p38"/>
          <p:cNvSpPr txBox="1">
            <a:spLocks noGrp="1"/>
          </p:cNvSpPr>
          <p:nvPr>
            <p:ph type="title"/>
          </p:nvPr>
        </p:nvSpPr>
        <p:spPr>
          <a:xfrm>
            <a:off x="311700" y="445025"/>
            <a:ext cx="8520600" cy="3945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400"/>
              <a:t>Cela nous amènent à notre 2ème cadre d’analyse de notre Communauté de pratique…..</a:t>
            </a:r>
            <a:endParaRPr/>
          </a:p>
          <a:p>
            <a:pPr marL="0" lvl="0" indent="0" algn="l" rtl="0">
              <a:spcBef>
                <a:spcPts val="0"/>
              </a:spcBef>
              <a:spcAft>
                <a:spcPts val="0"/>
              </a:spcAft>
              <a:buNone/>
            </a:pPr>
            <a:endParaRPr/>
          </a:p>
          <a:p>
            <a:pPr marL="0" lvl="0" indent="0" algn="ctr" rtl="0">
              <a:spcBef>
                <a:spcPts val="0"/>
              </a:spcBef>
              <a:spcAft>
                <a:spcPts val="0"/>
              </a:spcAft>
              <a:buNone/>
            </a:pPr>
            <a:r>
              <a:rPr lang="en" sz="3700"/>
              <a:t>Analyse différenciée selon les sexes Intersectionnelle</a:t>
            </a:r>
            <a:endParaRPr sz="3700"/>
          </a:p>
          <a:p>
            <a:pPr marL="0" lvl="0" indent="0" algn="ctr" rtl="0">
              <a:spcBef>
                <a:spcPts val="0"/>
              </a:spcBef>
              <a:spcAft>
                <a:spcPts val="0"/>
              </a:spcAft>
              <a:buNone/>
            </a:pPr>
            <a:r>
              <a:rPr lang="en" sz="3700"/>
              <a:t>(ADS+)</a:t>
            </a:r>
            <a:endParaRPr sz="370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Google Shape;226;p39"/>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ADS+</a:t>
            </a:r>
            <a:endParaRPr/>
          </a:p>
        </p:txBody>
      </p:sp>
      <p:sp>
        <p:nvSpPr>
          <p:cNvPr id="227" name="Google Shape;227;p39"/>
          <p:cNvSpPr txBox="1">
            <a:spLocks noGrp="1"/>
          </p:cNvSpPr>
          <p:nvPr>
            <p:ph type="body" idx="1"/>
          </p:nvPr>
        </p:nvSpPr>
        <p:spPr>
          <a:xfrm>
            <a:off x="311700" y="1564625"/>
            <a:ext cx="8520600" cy="3004500"/>
          </a:xfrm>
          <a:prstGeom prst="rect">
            <a:avLst/>
          </a:prstGeom>
        </p:spPr>
        <p:txBody>
          <a:bodyPr spcFirstLastPara="1" wrap="square" lIns="91425" tIns="91425" rIns="91425" bIns="91425" anchor="t" anchorCtr="0">
            <a:noAutofit/>
          </a:bodyPr>
          <a:lstStyle/>
          <a:p>
            <a:pPr marL="457200" lvl="0" indent="-349250" algn="l" rtl="0">
              <a:spcBef>
                <a:spcPts val="0"/>
              </a:spcBef>
              <a:spcAft>
                <a:spcPts val="0"/>
              </a:spcAft>
              <a:buClr>
                <a:srgbClr val="000000"/>
              </a:buClr>
              <a:buSzPts val="1900"/>
              <a:buChar char="●"/>
            </a:pPr>
            <a:r>
              <a:rPr lang="en" sz="1900">
                <a:solidFill>
                  <a:srgbClr val="000000"/>
                </a:solidFill>
              </a:rPr>
              <a:t>Analyse différencié selon les sexes intersectionnelle</a:t>
            </a:r>
            <a:br>
              <a:rPr lang="en" sz="1900">
                <a:solidFill>
                  <a:srgbClr val="000000"/>
                </a:solidFill>
              </a:rPr>
            </a:br>
            <a:endParaRPr sz="1900">
              <a:solidFill>
                <a:srgbClr val="000000"/>
              </a:solidFill>
            </a:endParaRPr>
          </a:p>
          <a:p>
            <a:pPr marL="457200" lvl="0" indent="-349250" algn="l" rtl="0">
              <a:spcBef>
                <a:spcPts val="0"/>
              </a:spcBef>
              <a:spcAft>
                <a:spcPts val="0"/>
              </a:spcAft>
              <a:buClr>
                <a:srgbClr val="000000"/>
              </a:buClr>
              <a:buSzPts val="1900"/>
              <a:buChar char="●"/>
            </a:pPr>
            <a:r>
              <a:rPr lang="en" sz="1900">
                <a:solidFill>
                  <a:srgbClr val="000000"/>
                </a:solidFill>
              </a:rPr>
              <a:t>Un processus d’analyse qui tient en compte les effets qu’un projet a sur les femmes et les hommes tout en tenant compte de leur multiple identités </a:t>
            </a:r>
            <a:br>
              <a:rPr lang="en" sz="1900">
                <a:solidFill>
                  <a:srgbClr val="000000"/>
                </a:solidFill>
              </a:rPr>
            </a:br>
            <a:endParaRPr sz="1900">
              <a:solidFill>
                <a:srgbClr val="000000"/>
              </a:solidFill>
            </a:endParaRPr>
          </a:p>
          <a:p>
            <a:pPr marL="457200" lvl="0" indent="-349250" algn="l" rtl="0">
              <a:spcBef>
                <a:spcPts val="0"/>
              </a:spcBef>
              <a:spcAft>
                <a:spcPts val="0"/>
              </a:spcAft>
              <a:buClr>
                <a:srgbClr val="000000"/>
              </a:buClr>
              <a:buSzPts val="1900"/>
              <a:buChar char="●"/>
            </a:pPr>
            <a:r>
              <a:rPr lang="en" sz="1900">
                <a:solidFill>
                  <a:srgbClr val="000000"/>
                </a:solidFill>
              </a:rPr>
              <a:t>Se base sur les réalités et les besoins différents de toutes les femmes</a:t>
            </a:r>
            <a:br>
              <a:rPr lang="en" sz="1900">
                <a:solidFill>
                  <a:srgbClr val="000000"/>
                </a:solidFill>
              </a:rPr>
            </a:br>
            <a:endParaRPr sz="1900">
              <a:solidFill>
                <a:srgbClr val="000000"/>
              </a:solidFill>
            </a:endParaRPr>
          </a:p>
          <a:p>
            <a:pPr marL="0" lvl="0" indent="0" algn="l" rtl="0">
              <a:spcBef>
                <a:spcPts val="1600"/>
              </a:spcBef>
              <a:spcAft>
                <a:spcPts val="1600"/>
              </a:spcAft>
              <a:buNone/>
            </a:pPr>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31"/>
        <p:cNvGrpSpPr/>
        <p:nvPr/>
      </p:nvGrpSpPr>
      <p:grpSpPr>
        <a:xfrm>
          <a:off x="0" y="0"/>
          <a:ext cx="0" cy="0"/>
          <a:chOff x="0" y="0"/>
          <a:chExt cx="0" cy="0"/>
        </a:xfrm>
      </p:grpSpPr>
      <p:sp>
        <p:nvSpPr>
          <p:cNvPr id="232" name="Google Shape;232;p40"/>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ADS+</a:t>
            </a:r>
            <a:endParaRPr/>
          </a:p>
        </p:txBody>
      </p:sp>
      <p:sp>
        <p:nvSpPr>
          <p:cNvPr id="233" name="Google Shape;233;p40"/>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457200" lvl="0" indent="-349250" algn="l" rtl="0">
              <a:spcBef>
                <a:spcPts val="0"/>
              </a:spcBef>
              <a:spcAft>
                <a:spcPts val="0"/>
              </a:spcAft>
              <a:buClr>
                <a:srgbClr val="000000"/>
              </a:buClr>
              <a:buSzPts val="1900"/>
              <a:buChar char="●"/>
            </a:pPr>
            <a:r>
              <a:rPr lang="en" sz="1900">
                <a:solidFill>
                  <a:srgbClr val="000000"/>
                </a:solidFill>
              </a:rPr>
              <a:t>Cette analyse se fait tout au cours du projet</a:t>
            </a:r>
            <a:br>
              <a:rPr lang="en" sz="1900">
                <a:solidFill>
                  <a:srgbClr val="000000"/>
                </a:solidFill>
              </a:rPr>
            </a:br>
            <a:endParaRPr sz="1900">
              <a:solidFill>
                <a:srgbClr val="000000"/>
              </a:solidFill>
            </a:endParaRPr>
          </a:p>
          <a:p>
            <a:pPr marL="0" lvl="0" indent="0" algn="l" rtl="0">
              <a:spcBef>
                <a:spcPts val="1600"/>
              </a:spcBef>
              <a:spcAft>
                <a:spcPts val="0"/>
              </a:spcAft>
              <a:buNone/>
            </a:pPr>
            <a:endParaRPr sz="1900">
              <a:solidFill>
                <a:srgbClr val="000000"/>
              </a:solidFill>
            </a:endParaRPr>
          </a:p>
          <a:p>
            <a:pPr marL="457200" lvl="0" indent="0" algn="l" rtl="0">
              <a:spcBef>
                <a:spcPts val="1600"/>
              </a:spcBef>
              <a:spcAft>
                <a:spcPts val="0"/>
              </a:spcAft>
              <a:buNone/>
            </a:pPr>
            <a:endParaRPr sz="1900">
              <a:solidFill>
                <a:srgbClr val="000000"/>
              </a:solidFill>
            </a:endParaRPr>
          </a:p>
          <a:p>
            <a:pPr marL="457200" lvl="0" indent="0" algn="l" rtl="0">
              <a:spcBef>
                <a:spcPts val="1600"/>
              </a:spcBef>
              <a:spcAft>
                <a:spcPts val="1600"/>
              </a:spcAft>
              <a:buNone/>
            </a:pPr>
            <a:r>
              <a:rPr lang="en" sz="1900">
                <a:solidFill>
                  <a:srgbClr val="000000"/>
                </a:solidFill>
              </a:rPr>
              <a:t>Planification              Mise en oeuvre             Suivi                  Évaluation</a:t>
            </a:r>
            <a:endParaRPr/>
          </a:p>
        </p:txBody>
      </p:sp>
      <p:cxnSp>
        <p:nvCxnSpPr>
          <p:cNvPr id="234" name="Google Shape;234;p40"/>
          <p:cNvCxnSpPr/>
          <p:nvPr/>
        </p:nvCxnSpPr>
        <p:spPr>
          <a:xfrm>
            <a:off x="669450" y="4046450"/>
            <a:ext cx="7805100" cy="36000"/>
          </a:xfrm>
          <a:prstGeom prst="straightConnector1">
            <a:avLst/>
          </a:prstGeom>
          <a:noFill/>
          <a:ln w="114300" cap="flat" cmpd="sng">
            <a:solidFill>
              <a:schemeClr val="dk1"/>
            </a:solidFill>
            <a:prstDash val="solid"/>
            <a:round/>
            <a:headEnd type="none" w="med" len="med"/>
            <a:tailEnd type="triangle" w="med" len="med"/>
          </a:ln>
        </p:spPr>
      </p:cxn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38"/>
        <p:cNvGrpSpPr/>
        <p:nvPr/>
      </p:nvGrpSpPr>
      <p:grpSpPr>
        <a:xfrm>
          <a:off x="0" y="0"/>
          <a:ext cx="0" cy="0"/>
          <a:chOff x="0" y="0"/>
          <a:chExt cx="0" cy="0"/>
        </a:xfrm>
      </p:grpSpPr>
      <p:sp>
        <p:nvSpPr>
          <p:cNvPr id="239" name="Google Shape;239;p41"/>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ADS+</a:t>
            </a:r>
            <a:endParaRPr/>
          </a:p>
        </p:txBody>
      </p:sp>
      <p:sp>
        <p:nvSpPr>
          <p:cNvPr id="240" name="Google Shape;240;p41"/>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457200" lvl="0" indent="-361950" algn="l" rtl="0">
              <a:spcBef>
                <a:spcPts val="0"/>
              </a:spcBef>
              <a:spcAft>
                <a:spcPts val="0"/>
              </a:spcAft>
              <a:buClr>
                <a:srgbClr val="000000"/>
              </a:buClr>
              <a:buSzPts val="2100"/>
              <a:buChar char="●"/>
            </a:pPr>
            <a:r>
              <a:rPr lang="en" sz="2100">
                <a:solidFill>
                  <a:srgbClr val="000000"/>
                </a:solidFill>
              </a:rPr>
              <a:t>Quels sont les différents besoins et réalités chez les hommes et les femmes?</a:t>
            </a:r>
            <a:br>
              <a:rPr lang="en" sz="2100">
                <a:solidFill>
                  <a:srgbClr val="000000"/>
                </a:solidFill>
              </a:rPr>
            </a:br>
            <a:endParaRPr sz="2100">
              <a:solidFill>
                <a:srgbClr val="000000"/>
              </a:solidFill>
            </a:endParaRPr>
          </a:p>
          <a:p>
            <a:pPr marL="457200" lvl="0" indent="-361950" algn="l" rtl="0">
              <a:spcBef>
                <a:spcPts val="0"/>
              </a:spcBef>
              <a:spcAft>
                <a:spcPts val="0"/>
              </a:spcAft>
              <a:buClr>
                <a:srgbClr val="000000"/>
              </a:buClr>
              <a:buSzPts val="2100"/>
              <a:buChar char="●"/>
            </a:pPr>
            <a:r>
              <a:rPr lang="en" sz="2200">
                <a:solidFill>
                  <a:srgbClr val="000000"/>
                </a:solidFill>
              </a:rPr>
              <a:t>Est-ce que TOUTES les femmes ont ces mêmes besoins et réalités? </a:t>
            </a:r>
            <a:br>
              <a:rPr lang="en" sz="2200">
                <a:solidFill>
                  <a:srgbClr val="000000"/>
                </a:solidFill>
              </a:rPr>
            </a:br>
            <a:endParaRPr sz="2200">
              <a:solidFill>
                <a:srgbClr val="000000"/>
              </a:solidFill>
            </a:endParaRPr>
          </a:p>
          <a:p>
            <a:pPr marL="457200" lvl="0" indent="-368300" algn="l" rtl="0">
              <a:spcBef>
                <a:spcPts val="0"/>
              </a:spcBef>
              <a:spcAft>
                <a:spcPts val="0"/>
              </a:spcAft>
              <a:buClr>
                <a:srgbClr val="000000"/>
              </a:buClr>
              <a:buSzPts val="2200"/>
              <a:buChar char="●"/>
            </a:pPr>
            <a:r>
              <a:rPr lang="en" sz="2200">
                <a:solidFill>
                  <a:srgbClr val="000000"/>
                </a:solidFill>
              </a:rPr>
              <a:t>Est-ce que cette activité est accessible pour TOUTES les femmes?</a:t>
            </a:r>
            <a:endParaRPr sz="2200">
              <a:solidFill>
                <a:srgbClr val="00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Google Shape;79;p15"/>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Table des groupes de femmes de Montréal</a:t>
            </a:r>
            <a:endParaRPr/>
          </a:p>
        </p:txBody>
      </p:sp>
      <p:sp>
        <p:nvSpPr>
          <p:cNvPr id="80" name="Google Shape;80;p15"/>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2100" b="1"/>
          </a:p>
          <a:p>
            <a:pPr marL="457200" lvl="0" indent="-361950" algn="l" rtl="0">
              <a:spcBef>
                <a:spcPts val="1600"/>
              </a:spcBef>
              <a:spcAft>
                <a:spcPts val="0"/>
              </a:spcAft>
              <a:buSzPts val="2100"/>
              <a:buChar char="●"/>
            </a:pPr>
            <a:r>
              <a:rPr lang="en" sz="2100" b="1"/>
              <a:t>Mission</a:t>
            </a:r>
            <a:r>
              <a:rPr lang="en" sz="2100"/>
              <a:t>: Promouvoir et défendre l’intérêt des femmes dans une perspective féministe intersectionelle.</a:t>
            </a:r>
            <a:br>
              <a:rPr lang="en" sz="2100"/>
            </a:br>
            <a:endParaRPr sz="2100"/>
          </a:p>
          <a:p>
            <a:pPr marL="457200" lvl="0" indent="-361950" algn="l" rtl="0">
              <a:spcBef>
                <a:spcPts val="0"/>
              </a:spcBef>
              <a:spcAft>
                <a:spcPts val="0"/>
              </a:spcAft>
              <a:buSzPts val="2100"/>
              <a:buChar char="●"/>
            </a:pPr>
            <a:r>
              <a:rPr lang="en" sz="2100"/>
              <a:t>Sphères sociale, économique, politique, culturelle, etc.</a:t>
            </a:r>
            <a:endParaRPr sz="2100"/>
          </a:p>
          <a:p>
            <a:pPr marL="0" lvl="0" indent="0" algn="l" rtl="0">
              <a:spcBef>
                <a:spcPts val="1600"/>
              </a:spcBef>
              <a:spcAft>
                <a:spcPts val="1600"/>
              </a:spcAft>
              <a:buNone/>
            </a:pPr>
            <a:endParaRPr sz="2100"/>
          </a:p>
        </p:txBody>
      </p:sp>
      <p:pic>
        <p:nvPicPr>
          <p:cNvPr id="81" name="Google Shape;81;p15"/>
          <p:cNvPicPr preferRelativeResize="0"/>
          <p:nvPr/>
        </p:nvPicPr>
        <p:blipFill>
          <a:blip r:embed="rId3">
            <a:alphaModFix/>
          </a:blip>
          <a:stretch>
            <a:fillRect/>
          </a:stretch>
        </p:blipFill>
        <p:spPr>
          <a:xfrm>
            <a:off x="0" y="3973800"/>
            <a:ext cx="3160371" cy="1169700"/>
          </a:xfrm>
          <a:prstGeom prst="rect">
            <a:avLst/>
          </a:prstGeom>
          <a:noFill/>
          <a:ln>
            <a:noFill/>
          </a:ln>
        </p:spPr>
      </p:pic>
      <p:pic>
        <p:nvPicPr>
          <p:cNvPr id="82" name="Google Shape;82;p15"/>
          <p:cNvPicPr preferRelativeResize="0"/>
          <p:nvPr/>
        </p:nvPicPr>
        <p:blipFill>
          <a:blip r:embed="rId3">
            <a:alphaModFix/>
          </a:blip>
          <a:stretch>
            <a:fillRect/>
          </a:stretch>
        </p:blipFill>
        <p:spPr>
          <a:xfrm>
            <a:off x="3039675" y="3973800"/>
            <a:ext cx="3160376" cy="1169700"/>
          </a:xfrm>
          <a:prstGeom prst="rect">
            <a:avLst/>
          </a:prstGeom>
          <a:noFill/>
          <a:ln>
            <a:noFill/>
          </a:ln>
        </p:spPr>
      </p:pic>
      <p:pic>
        <p:nvPicPr>
          <p:cNvPr id="83" name="Google Shape;83;p15"/>
          <p:cNvPicPr preferRelativeResize="0"/>
          <p:nvPr/>
        </p:nvPicPr>
        <p:blipFill>
          <a:blip r:embed="rId3">
            <a:alphaModFix/>
          </a:blip>
          <a:stretch>
            <a:fillRect/>
          </a:stretch>
        </p:blipFill>
        <p:spPr>
          <a:xfrm>
            <a:off x="6111800" y="3973798"/>
            <a:ext cx="3160376" cy="1169702"/>
          </a:xfrm>
          <a:prstGeom prst="rect">
            <a:avLst/>
          </a:prstGeom>
          <a:noFill/>
          <a:ln>
            <a:noFill/>
          </a:ln>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44"/>
        <p:cNvGrpSpPr/>
        <p:nvPr/>
      </p:nvGrpSpPr>
      <p:grpSpPr>
        <a:xfrm>
          <a:off x="0" y="0"/>
          <a:ext cx="0" cy="0"/>
          <a:chOff x="0" y="0"/>
          <a:chExt cx="0" cy="0"/>
        </a:xfrm>
      </p:grpSpPr>
      <p:pic>
        <p:nvPicPr>
          <p:cNvPr id="245" name="Google Shape;245;p42"/>
          <p:cNvPicPr preferRelativeResize="0"/>
          <p:nvPr/>
        </p:nvPicPr>
        <p:blipFill>
          <a:blip r:embed="rId3">
            <a:alphaModFix/>
          </a:blip>
          <a:stretch>
            <a:fillRect/>
          </a:stretch>
        </p:blipFill>
        <p:spPr>
          <a:xfrm>
            <a:off x="5715000" y="-371550"/>
            <a:ext cx="3429000" cy="3429000"/>
          </a:xfrm>
          <a:prstGeom prst="rect">
            <a:avLst/>
          </a:prstGeom>
          <a:noFill/>
          <a:ln>
            <a:noFill/>
          </a:ln>
        </p:spPr>
      </p:pic>
      <p:sp>
        <p:nvSpPr>
          <p:cNvPr id="246" name="Google Shape;246;p42"/>
          <p:cNvSpPr txBox="1">
            <a:spLocks noGrp="1"/>
          </p:cNvSpPr>
          <p:nvPr>
            <p:ph type="title"/>
          </p:nvPr>
        </p:nvSpPr>
        <p:spPr>
          <a:xfrm>
            <a:off x="311700" y="1056600"/>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Exemple ADS+</a:t>
            </a:r>
            <a:endParaRPr/>
          </a:p>
        </p:txBody>
      </p:sp>
      <p:sp>
        <p:nvSpPr>
          <p:cNvPr id="247" name="Google Shape;247;p42"/>
          <p:cNvSpPr txBox="1">
            <a:spLocks noGrp="1"/>
          </p:cNvSpPr>
          <p:nvPr>
            <p:ph type="body" idx="1"/>
          </p:nvPr>
        </p:nvSpPr>
        <p:spPr>
          <a:xfrm>
            <a:off x="311700" y="2163150"/>
            <a:ext cx="8520600" cy="2292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b="1">
              <a:solidFill>
                <a:srgbClr val="000000"/>
              </a:solidFill>
            </a:endParaRPr>
          </a:p>
          <a:p>
            <a:pPr marL="0" lvl="0" indent="0" algn="ctr" rtl="0">
              <a:spcBef>
                <a:spcPts val="1600"/>
              </a:spcBef>
              <a:spcAft>
                <a:spcPts val="0"/>
              </a:spcAft>
              <a:buNone/>
            </a:pPr>
            <a:r>
              <a:rPr lang="en" sz="2500" b="1">
                <a:solidFill>
                  <a:srgbClr val="000000"/>
                </a:solidFill>
              </a:rPr>
              <a:t>Nous voulons créer une activité d’éducation populaire pour personnes atteintes de cancer et leurs familles</a:t>
            </a:r>
            <a:endParaRPr sz="2500" b="1">
              <a:solidFill>
                <a:srgbClr val="000000"/>
              </a:solidFill>
            </a:endParaRPr>
          </a:p>
          <a:p>
            <a:pPr marL="0" lvl="0" indent="0" algn="l" rtl="0">
              <a:spcBef>
                <a:spcPts val="1600"/>
              </a:spcBef>
              <a:spcAft>
                <a:spcPts val="1600"/>
              </a:spcAft>
              <a:buNone/>
            </a:pPr>
            <a:endParaRPr>
              <a:solidFill>
                <a:srgbClr val="000000"/>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51"/>
        <p:cNvGrpSpPr/>
        <p:nvPr/>
      </p:nvGrpSpPr>
      <p:grpSpPr>
        <a:xfrm>
          <a:off x="0" y="0"/>
          <a:ext cx="0" cy="0"/>
          <a:chOff x="0" y="0"/>
          <a:chExt cx="0" cy="0"/>
        </a:xfrm>
      </p:grpSpPr>
      <p:sp>
        <p:nvSpPr>
          <p:cNvPr id="252" name="Google Shape;252;p43"/>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Exemple ADS+</a:t>
            </a:r>
            <a:endParaRPr/>
          </a:p>
        </p:txBody>
      </p:sp>
      <p:sp>
        <p:nvSpPr>
          <p:cNvPr id="253" name="Google Shape;253;p43"/>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sz="2100">
                <a:solidFill>
                  <a:srgbClr val="000000"/>
                </a:solidFill>
              </a:rPr>
              <a:t>Il faut analyser…</a:t>
            </a:r>
            <a:endParaRPr sz="2100">
              <a:solidFill>
                <a:srgbClr val="000000"/>
              </a:solidFill>
            </a:endParaRPr>
          </a:p>
          <a:p>
            <a:pPr marL="457200" lvl="0" indent="-361950" algn="l" rtl="0">
              <a:spcBef>
                <a:spcPts val="1600"/>
              </a:spcBef>
              <a:spcAft>
                <a:spcPts val="0"/>
              </a:spcAft>
              <a:buClr>
                <a:srgbClr val="000000"/>
              </a:buClr>
              <a:buSzPts val="2100"/>
              <a:buChar char="●"/>
            </a:pPr>
            <a:r>
              <a:rPr lang="en" sz="2100">
                <a:solidFill>
                  <a:srgbClr val="000000"/>
                </a:solidFill>
              </a:rPr>
              <a:t>Quels sont les différents besoins et réalités chez les hommes et les femmes?</a:t>
            </a:r>
            <a:br>
              <a:rPr lang="en" sz="2100">
                <a:solidFill>
                  <a:srgbClr val="000000"/>
                </a:solidFill>
              </a:rPr>
            </a:br>
            <a:endParaRPr sz="2100">
              <a:solidFill>
                <a:srgbClr val="000000"/>
              </a:solidFill>
            </a:endParaRPr>
          </a:p>
          <a:p>
            <a:pPr marL="914400" lvl="1" indent="-355600" algn="l" rtl="0">
              <a:spcBef>
                <a:spcPts val="0"/>
              </a:spcBef>
              <a:spcAft>
                <a:spcPts val="0"/>
              </a:spcAft>
              <a:buClr>
                <a:srgbClr val="000000"/>
              </a:buClr>
              <a:buSzPts val="2000"/>
              <a:buChar char="○"/>
            </a:pPr>
            <a:r>
              <a:rPr lang="en" sz="2000">
                <a:solidFill>
                  <a:srgbClr val="000000"/>
                </a:solidFill>
              </a:rPr>
              <a:t>Nous avons découvert que certaines femmes se sentent mal à l’aise à leur rendez-vous médicaux. </a:t>
            </a:r>
            <a:br>
              <a:rPr lang="en" sz="2000">
                <a:solidFill>
                  <a:srgbClr val="000000"/>
                </a:solidFill>
              </a:rPr>
            </a:br>
            <a:endParaRPr sz="2000">
              <a:solidFill>
                <a:srgbClr val="000000"/>
              </a:solidFill>
            </a:endParaRPr>
          </a:p>
          <a:p>
            <a:pPr marL="914400" lvl="1" indent="-355600" algn="l" rtl="0">
              <a:spcBef>
                <a:spcPts val="0"/>
              </a:spcBef>
              <a:spcAft>
                <a:spcPts val="0"/>
              </a:spcAft>
              <a:buClr>
                <a:srgbClr val="000000"/>
              </a:buClr>
              <a:buSzPts val="2000"/>
              <a:buChar char="○"/>
            </a:pPr>
            <a:r>
              <a:rPr lang="en" sz="2000">
                <a:solidFill>
                  <a:srgbClr val="000000"/>
                </a:solidFill>
              </a:rPr>
              <a:t>Nous avons remarqué que ce malaise est beaucoup moins fréquent chez les hommes que chez les femmes. Pourquoi?</a:t>
            </a:r>
            <a:r>
              <a:rPr lang="en" sz="2000">
                <a:solidFill>
                  <a:schemeClr val="dk1"/>
                </a:solidFill>
              </a:rPr>
              <a:t> </a:t>
            </a:r>
            <a:endParaRPr sz="2000">
              <a:solidFill>
                <a:schemeClr val="dk1"/>
              </a:solidFill>
            </a:endParaRPr>
          </a:p>
          <a:p>
            <a:pPr marL="0" lvl="0" indent="0" algn="l" rtl="0">
              <a:spcBef>
                <a:spcPts val="1600"/>
              </a:spcBef>
              <a:spcAft>
                <a:spcPts val="0"/>
              </a:spcAft>
              <a:buNone/>
            </a:pPr>
            <a:endParaRPr>
              <a:solidFill>
                <a:schemeClr val="dk1"/>
              </a:solidFill>
            </a:endParaRPr>
          </a:p>
          <a:p>
            <a:pPr marL="0" lvl="0" indent="0" algn="l" rtl="0">
              <a:spcBef>
                <a:spcPts val="1600"/>
              </a:spcBef>
              <a:spcAft>
                <a:spcPts val="1600"/>
              </a:spcAft>
              <a:buNone/>
            </a:pPr>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57"/>
        <p:cNvGrpSpPr/>
        <p:nvPr/>
      </p:nvGrpSpPr>
      <p:grpSpPr>
        <a:xfrm>
          <a:off x="0" y="0"/>
          <a:ext cx="0" cy="0"/>
          <a:chOff x="0" y="0"/>
          <a:chExt cx="0" cy="0"/>
        </a:xfrm>
      </p:grpSpPr>
      <p:sp>
        <p:nvSpPr>
          <p:cNvPr id="258" name="Google Shape;258;p44"/>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Exemple ADS+</a:t>
            </a:r>
            <a:endParaRPr/>
          </a:p>
        </p:txBody>
      </p:sp>
      <p:sp>
        <p:nvSpPr>
          <p:cNvPr id="259" name="Google Shape;259;p44"/>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200">
                <a:solidFill>
                  <a:srgbClr val="000000"/>
                </a:solidFill>
              </a:rPr>
              <a:t>Il faut analyser…</a:t>
            </a:r>
            <a:endParaRPr sz="2200">
              <a:solidFill>
                <a:srgbClr val="000000"/>
              </a:solidFill>
            </a:endParaRPr>
          </a:p>
          <a:p>
            <a:pPr marL="457200" lvl="0" indent="-368300" algn="l" rtl="0">
              <a:spcBef>
                <a:spcPts val="1600"/>
              </a:spcBef>
              <a:spcAft>
                <a:spcPts val="0"/>
              </a:spcAft>
              <a:buClr>
                <a:srgbClr val="000000"/>
              </a:buClr>
              <a:buSzPts val="2200"/>
              <a:buChar char="●"/>
            </a:pPr>
            <a:r>
              <a:rPr lang="en" sz="2200">
                <a:solidFill>
                  <a:srgbClr val="000000"/>
                </a:solidFill>
              </a:rPr>
              <a:t>Est-ce que TOUTES les femmes ont ces mêmes besoins et réalités? </a:t>
            </a:r>
            <a:endParaRPr sz="2200">
              <a:solidFill>
                <a:srgbClr val="000000"/>
              </a:solidFill>
            </a:endParaRPr>
          </a:p>
          <a:p>
            <a:pPr marL="914400" lvl="1" indent="-342900" algn="l" rtl="0">
              <a:spcBef>
                <a:spcPts val="0"/>
              </a:spcBef>
              <a:spcAft>
                <a:spcPts val="0"/>
              </a:spcAft>
              <a:buClr>
                <a:srgbClr val="000000"/>
              </a:buClr>
              <a:buSzPts val="1800"/>
              <a:buChar char="○"/>
            </a:pPr>
            <a:r>
              <a:rPr lang="en" sz="1800">
                <a:solidFill>
                  <a:srgbClr val="000000"/>
                </a:solidFill>
              </a:rPr>
              <a:t>Nous avons remarqué que certaines de nos membres ont ce malaise à cause d’une barrière linguistique</a:t>
            </a:r>
            <a:endParaRPr sz="1800">
              <a:solidFill>
                <a:srgbClr val="000000"/>
              </a:solidFill>
            </a:endParaRPr>
          </a:p>
          <a:p>
            <a:pPr marL="914400" lvl="1" indent="-342900" algn="l" rtl="0">
              <a:spcBef>
                <a:spcPts val="0"/>
              </a:spcBef>
              <a:spcAft>
                <a:spcPts val="0"/>
              </a:spcAft>
              <a:buClr>
                <a:srgbClr val="000000"/>
              </a:buClr>
              <a:buSzPts val="1800"/>
              <a:buChar char="○"/>
            </a:pPr>
            <a:r>
              <a:rPr lang="en" sz="1800">
                <a:solidFill>
                  <a:srgbClr val="000000"/>
                </a:solidFill>
              </a:rPr>
              <a:t>Nos membres en situation de handicap ont plutôt un malaise avec l’équipement médical qui n’est pas accessible</a:t>
            </a:r>
            <a:endParaRPr sz="1800">
              <a:solidFill>
                <a:srgbClr val="000000"/>
              </a:solidFill>
            </a:endParaRPr>
          </a:p>
          <a:p>
            <a:pPr marL="914400" lvl="1" indent="-342900" algn="l" rtl="0">
              <a:spcBef>
                <a:spcPts val="0"/>
              </a:spcBef>
              <a:spcAft>
                <a:spcPts val="0"/>
              </a:spcAft>
              <a:buClr>
                <a:srgbClr val="000000"/>
              </a:buClr>
              <a:buSzPts val="1800"/>
              <a:buChar char="○"/>
            </a:pPr>
            <a:r>
              <a:rPr lang="en" sz="1800">
                <a:solidFill>
                  <a:srgbClr val="000000"/>
                </a:solidFill>
              </a:rPr>
              <a:t>Nos membres analphabètes se sentent jugées par le médecin lorsqu’elles essayent de remplir les formulaires médicaux.</a:t>
            </a:r>
            <a:endParaRPr sz="1800">
              <a:solidFill>
                <a:srgbClr val="000000"/>
              </a:solidFill>
            </a:endParaRPr>
          </a:p>
          <a:p>
            <a:pPr marL="0" lvl="0" indent="0" algn="l" rtl="0">
              <a:spcBef>
                <a:spcPts val="1600"/>
              </a:spcBef>
              <a:spcAft>
                <a:spcPts val="0"/>
              </a:spcAft>
              <a:buNone/>
            </a:pPr>
            <a:endParaRPr>
              <a:solidFill>
                <a:schemeClr val="dk1"/>
              </a:solidFill>
            </a:endParaRPr>
          </a:p>
          <a:p>
            <a:pPr marL="0" lvl="0" indent="0" algn="l" rtl="0">
              <a:spcBef>
                <a:spcPts val="1600"/>
              </a:spcBef>
              <a:spcAft>
                <a:spcPts val="1600"/>
              </a:spcAft>
              <a:buNone/>
            </a:pPr>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263"/>
        <p:cNvGrpSpPr/>
        <p:nvPr/>
      </p:nvGrpSpPr>
      <p:grpSpPr>
        <a:xfrm>
          <a:off x="0" y="0"/>
          <a:ext cx="0" cy="0"/>
          <a:chOff x="0" y="0"/>
          <a:chExt cx="0" cy="0"/>
        </a:xfrm>
      </p:grpSpPr>
      <p:sp>
        <p:nvSpPr>
          <p:cNvPr id="264" name="Google Shape;264;p45"/>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Exemple ADS+</a:t>
            </a:r>
            <a:endParaRPr/>
          </a:p>
        </p:txBody>
      </p:sp>
      <p:sp>
        <p:nvSpPr>
          <p:cNvPr id="265" name="Google Shape;265;p45"/>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200">
                <a:solidFill>
                  <a:srgbClr val="000000"/>
                </a:solidFill>
              </a:rPr>
              <a:t>Il faut analyser…</a:t>
            </a:r>
            <a:endParaRPr sz="2200">
              <a:solidFill>
                <a:srgbClr val="000000"/>
              </a:solidFill>
            </a:endParaRPr>
          </a:p>
          <a:p>
            <a:pPr marL="457200" lvl="0" indent="-368300" algn="l" rtl="0">
              <a:spcBef>
                <a:spcPts val="1600"/>
              </a:spcBef>
              <a:spcAft>
                <a:spcPts val="0"/>
              </a:spcAft>
              <a:buClr>
                <a:srgbClr val="000000"/>
              </a:buClr>
              <a:buSzPts val="2200"/>
              <a:buChar char="●"/>
            </a:pPr>
            <a:r>
              <a:rPr lang="en" sz="2200">
                <a:solidFill>
                  <a:srgbClr val="000000"/>
                </a:solidFill>
              </a:rPr>
              <a:t>Est-ce que cette activité est accessible pour TOUTES les femmes?</a:t>
            </a:r>
            <a:endParaRPr sz="2200">
              <a:solidFill>
                <a:srgbClr val="000000"/>
              </a:solidFill>
            </a:endParaRPr>
          </a:p>
          <a:p>
            <a:pPr marL="914400" lvl="1" indent="-342900" algn="l" rtl="0">
              <a:spcBef>
                <a:spcPts val="0"/>
              </a:spcBef>
              <a:spcAft>
                <a:spcPts val="0"/>
              </a:spcAft>
              <a:buClr>
                <a:srgbClr val="000000"/>
              </a:buClr>
              <a:buSzPts val="1800"/>
              <a:buChar char="○"/>
            </a:pPr>
            <a:r>
              <a:rPr lang="en" sz="1800">
                <a:solidFill>
                  <a:srgbClr val="000000"/>
                </a:solidFill>
              </a:rPr>
              <a:t>Nous allons louer une salle accessible pour nos membres en fauteuil roulant</a:t>
            </a:r>
            <a:endParaRPr sz="1800">
              <a:solidFill>
                <a:srgbClr val="000000"/>
              </a:solidFill>
            </a:endParaRPr>
          </a:p>
          <a:p>
            <a:pPr marL="914400" lvl="1" indent="-342900" algn="l" rtl="0">
              <a:spcBef>
                <a:spcPts val="0"/>
              </a:spcBef>
              <a:spcAft>
                <a:spcPts val="0"/>
              </a:spcAft>
              <a:buClr>
                <a:srgbClr val="000000"/>
              </a:buClr>
              <a:buSzPts val="1800"/>
              <a:buChar char="○"/>
            </a:pPr>
            <a:r>
              <a:rPr lang="en" sz="1800">
                <a:solidFill>
                  <a:srgbClr val="000000"/>
                </a:solidFill>
              </a:rPr>
              <a:t>On a des membres qui ont besoin d’une interprète LSQ, Espagnol et Inuktitut</a:t>
            </a:r>
            <a:endParaRPr sz="1800">
              <a:solidFill>
                <a:srgbClr val="000000"/>
              </a:solidFill>
            </a:endParaRPr>
          </a:p>
          <a:p>
            <a:pPr marL="914400" lvl="1" indent="-342900" algn="l" rtl="0">
              <a:spcBef>
                <a:spcPts val="0"/>
              </a:spcBef>
              <a:spcAft>
                <a:spcPts val="0"/>
              </a:spcAft>
              <a:buClr>
                <a:srgbClr val="000000"/>
              </a:buClr>
              <a:buSzPts val="1800"/>
              <a:buChar char="○"/>
            </a:pPr>
            <a:r>
              <a:rPr lang="en" sz="1800">
                <a:solidFill>
                  <a:srgbClr val="000000"/>
                </a:solidFill>
              </a:rPr>
              <a:t>Nous acceptons les familles choisies, si jamais il y a des membres qui ne se sentent pas confortable d’amener leur famille biologique à l’activité</a:t>
            </a:r>
            <a:endParaRPr sz="1800">
              <a:solidFill>
                <a:srgbClr val="000000"/>
              </a:solidFill>
            </a:endParaRPr>
          </a:p>
          <a:p>
            <a:pPr marL="0" lvl="0" indent="0" algn="l" rtl="0">
              <a:spcBef>
                <a:spcPts val="1600"/>
              </a:spcBef>
              <a:spcAft>
                <a:spcPts val="1600"/>
              </a:spcAft>
              <a:buNone/>
            </a:pPr>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269"/>
        <p:cNvGrpSpPr/>
        <p:nvPr/>
      </p:nvGrpSpPr>
      <p:grpSpPr>
        <a:xfrm>
          <a:off x="0" y="0"/>
          <a:ext cx="0" cy="0"/>
          <a:chOff x="0" y="0"/>
          <a:chExt cx="0" cy="0"/>
        </a:xfrm>
      </p:grpSpPr>
      <p:sp>
        <p:nvSpPr>
          <p:cNvPr id="270" name="Google Shape;270;p46"/>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Exercice ADS+</a:t>
            </a:r>
            <a:endParaRPr/>
          </a:p>
        </p:txBody>
      </p:sp>
      <p:sp>
        <p:nvSpPr>
          <p:cNvPr id="271" name="Google Shape;271;p46"/>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000000"/>
                </a:solidFill>
              </a:rPr>
              <a:t>Choissisez l’une des activités suivantes : </a:t>
            </a:r>
            <a:endParaRPr>
              <a:solidFill>
                <a:srgbClr val="000000"/>
              </a:solidFill>
            </a:endParaRPr>
          </a:p>
          <a:p>
            <a:pPr marL="457200" lvl="0" indent="-342900" algn="l" rtl="0">
              <a:lnSpc>
                <a:spcPct val="150000"/>
              </a:lnSpc>
              <a:spcBef>
                <a:spcPts val="1600"/>
              </a:spcBef>
              <a:spcAft>
                <a:spcPts val="0"/>
              </a:spcAft>
              <a:buClr>
                <a:srgbClr val="000000"/>
              </a:buClr>
              <a:buSzPts val="1800"/>
              <a:buChar char="●"/>
            </a:pPr>
            <a:r>
              <a:rPr lang="en">
                <a:solidFill>
                  <a:srgbClr val="000000"/>
                </a:solidFill>
              </a:rPr>
              <a:t>Ligne d’écoute pour adolescents LGBTQIA+</a:t>
            </a:r>
            <a:endParaRPr>
              <a:solidFill>
                <a:srgbClr val="000000"/>
              </a:solidFill>
            </a:endParaRPr>
          </a:p>
          <a:p>
            <a:pPr marL="457200" lvl="0" indent="-342900" algn="l" rtl="0">
              <a:lnSpc>
                <a:spcPct val="150000"/>
              </a:lnSpc>
              <a:spcBef>
                <a:spcPts val="0"/>
              </a:spcBef>
              <a:spcAft>
                <a:spcPts val="0"/>
              </a:spcAft>
              <a:buClr>
                <a:srgbClr val="000000"/>
              </a:buClr>
              <a:buSzPts val="1800"/>
              <a:buChar char="●"/>
            </a:pPr>
            <a:r>
              <a:rPr lang="en">
                <a:solidFill>
                  <a:srgbClr val="000000"/>
                </a:solidFill>
              </a:rPr>
              <a:t>Groupe de soutien pour proches aidant.e.s</a:t>
            </a:r>
            <a:endParaRPr>
              <a:solidFill>
                <a:srgbClr val="000000"/>
              </a:solidFill>
            </a:endParaRPr>
          </a:p>
          <a:p>
            <a:pPr marL="457200" lvl="0" indent="-342900" algn="l" rtl="0">
              <a:lnSpc>
                <a:spcPct val="150000"/>
              </a:lnSpc>
              <a:spcBef>
                <a:spcPts val="0"/>
              </a:spcBef>
              <a:spcAft>
                <a:spcPts val="0"/>
              </a:spcAft>
              <a:buClr>
                <a:srgbClr val="000000"/>
              </a:buClr>
              <a:buSzPts val="1800"/>
              <a:buChar char="●"/>
            </a:pPr>
            <a:r>
              <a:rPr lang="en">
                <a:solidFill>
                  <a:srgbClr val="000000"/>
                </a:solidFill>
              </a:rPr>
              <a:t>Webinaire sur la cyberintimidation</a:t>
            </a:r>
            <a:endParaRPr>
              <a:solidFill>
                <a:srgbClr val="000000"/>
              </a:solidFill>
            </a:endParaRPr>
          </a:p>
          <a:p>
            <a:pPr marL="457200" lvl="0" indent="-342900" algn="l" rtl="0">
              <a:lnSpc>
                <a:spcPct val="150000"/>
              </a:lnSpc>
              <a:spcBef>
                <a:spcPts val="0"/>
              </a:spcBef>
              <a:spcAft>
                <a:spcPts val="0"/>
              </a:spcAft>
              <a:buClr>
                <a:srgbClr val="000000"/>
              </a:buClr>
              <a:buSzPts val="1800"/>
              <a:buChar char="●"/>
            </a:pPr>
            <a:r>
              <a:rPr lang="en">
                <a:solidFill>
                  <a:srgbClr val="000000"/>
                </a:solidFill>
              </a:rPr>
              <a:t>Service d’aide à l’employabilité pour personnes nouvellement arrivées</a:t>
            </a:r>
            <a:endParaRPr>
              <a:solidFill>
                <a:srgbClr val="000000"/>
              </a:solidFill>
            </a:endParaRPr>
          </a:p>
          <a:p>
            <a:pPr marL="457200" lvl="0" indent="-342900" algn="l" rtl="0">
              <a:lnSpc>
                <a:spcPct val="150000"/>
              </a:lnSpc>
              <a:spcBef>
                <a:spcPts val="0"/>
              </a:spcBef>
              <a:spcAft>
                <a:spcPts val="0"/>
              </a:spcAft>
              <a:buClr>
                <a:srgbClr val="000000"/>
              </a:buClr>
              <a:buSzPts val="1800"/>
              <a:buChar char="●"/>
            </a:pPr>
            <a:r>
              <a:rPr lang="en">
                <a:solidFill>
                  <a:srgbClr val="000000"/>
                </a:solidFill>
              </a:rPr>
              <a:t>Document d’information sur les droits des locataires</a:t>
            </a:r>
            <a:endParaRPr>
              <a:solidFill>
                <a:srgbClr val="000000"/>
              </a:solidFill>
            </a:endParaRPr>
          </a:p>
          <a:p>
            <a:pPr marL="457200" lvl="0" indent="-342900" algn="l" rtl="0">
              <a:lnSpc>
                <a:spcPct val="150000"/>
              </a:lnSpc>
              <a:spcBef>
                <a:spcPts val="0"/>
              </a:spcBef>
              <a:spcAft>
                <a:spcPts val="0"/>
              </a:spcAft>
              <a:buClr>
                <a:srgbClr val="000000"/>
              </a:buClr>
              <a:buSzPts val="1800"/>
              <a:buChar char="●"/>
            </a:pPr>
            <a:r>
              <a:rPr lang="en">
                <a:solidFill>
                  <a:srgbClr val="000000"/>
                </a:solidFill>
              </a:rPr>
              <a:t>Création d’un hébergement pour personnes en situation d’itinérance</a:t>
            </a:r>
            <a:endParaRPr>
              <a:solidFill>
                <a:srgbClr val="000000"/>
              </a:solidFill>
            </a:endParaRPr>
          </a:p>
          <a:p>
            <a:pPr marL="457200" lvl="0" indent="-342900" algn="l" rtl="0">
              <a:lnSpc>
                <a:spcPct val="150000"/>
              </a:lnSpc>
              <a:spcBef>
                <a:spcPts val="0"/>
              </a:spcBef>
              <a:spcAft>
                <a:spcPts val="0"/>
              </a:spcAft>
              <a:buClr>
                <a:srgbClr val="000000"/>
              </a:buClr>
              <a:buSzPts val="1800"/>
              <a:buChar char="●"/>
            </a:pPr>
            <a:r>
              <a:rPr lang="en">
                <a:solidFill>
                  <a:srgbClr val="000000"/>
                </a:solidFill>
              </a:rPr>
              <a:t>Manifestation sur l’urgence d’agir face au racisme (Black Lives Matter)</a:t>
            </a:r>
            <a:endParaRPr>
              <a:solidFill>
                <a:srgbClr val="000000"/>
              </a:solidFill>
            </a:endParaRPr>
          </a:p>
        </p:txBody>
      </p:sp>
      <p:pic>
        <p:nvPicPr>
          <p:cNvPr id="272" name="Google Shape;272;p46"/>
          <p:cNvPicPr preferRelativeResize="0"/>
          <p:nvPr/>
        </p:nvPicPr>
        <p:blipFill>
          <a:blip r:embed="rId3">
            <a:alphaModFix/>
          </a:blip>
          <a:stretch>
            <a:fillRect/>
          </a:stretch>
        </p:blipFill>
        <p:spPr>
          <a:xfrm>
            <a:off x="5841300" y="-341700"/>
            <a:ext cx="3302700" cy="3302700"/>
          </a:xfrm>
          <a:prstGeom prst="rect">
            <a:avLst/>
          </a:prstGeom>
          <a:noFill/>
          <a:ln>
            <a:noFill/>
          </a:ln>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276"/>
        <p:cNvGrpSpPr/>
        <p:nvPr/>
      </p:nvGrpSpPr>
      <p:grpSpPr>
        <a:xfrm>
          <a:off x="0" y="0"/>
          <a:ext cx="0" cy="0"/>
          <a:chOff x="0" y="0"/>
          <a:chExt cx="0" cy="0"/>
        </a:xfrm>
      </p:grpSpPr>
      <p:sp>
        <p:nvSpPr>
          <p:cNvPr id="277" name="Google Shape;277;p47"/>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Exercice ADS+</a:t>
            </a:r>
            <a:endParaRPr/>
          </a:p>
        </p:txBody>
      </p:sp>
      <p:sp>
        <p:nvSpPr>
          <p:cNvPr id="278" name="Google Shape;278;p47"/>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457200" lvl="0" indent="-361950" algn="l" rtl="0">
              <a:spcBef>
                <a:spcPts val="0"/>
              </a:spcBef>
              <a:spcAft>
                <a:spcPts val="0"/>
              </a:spcAft>
              <a:buClr>
                <a:srgbClr val="000000"/>
              </a:buClr>
              <a:buSzPts val="2100"/>
              <a:buChar char="●"/>
            </a:pPr>
            <a:r>
              <a:rPr lang="en" sz="2100">
                <a:solidFill>
                  <a:srgbClr val="000000"/>
                </a:solidFill>
              </a:rPr>
              <a:t>Quels sont les différents besoins et réalités chez les hommes et les femmes?</a:t>
            </a:r>
            <a:br>
              <a:rPr lang="en" sz="2100">
                <a:solidFill>
                  <a:srgbClr val="000000"/>
                </a:solidFill>
              </a:rPr>
            </a:br>
            <a:endParaRPr sz="2100">
              <a:solidFill>
                <a:srgbClr val="000000"/>
              </a:solidFill>
            </a:endParaRPr>
          </a:p>
          <a:p>
            <a:pPr marL="457200" lvl="0" indent="-361950" algn="l" rtl="0">
              <a:spcBef>
                <a:spcPts val="0"/>
              </a:spcBef>
              <a:spcAft>
                <a:spcPts val="0"/>
              </a:spcAft>
              <a:buClr>
                <a:srgbClr val="000000"/>
              </a:buClr>
              <a:buSzPts val="2100"/>
              <a:buChar char="●"/>
            </a:pPr>
            <a:r>
              <a:rPr lang="en" sz="2200">
                <a:solidFill>
                  <a:srgbClr val="000000"/>
                </a:solidFill>
              </a:rPr>
              <a:t>Est-ce que TOUTES les femmes ont ces mêmes besoins et réalités? </a:t>
            </a:r>
            <a:br>
              <a:rPr lang="en" sz="2200">
                <a:solidFill>
                  <a:srgbClr val="000000"/>
                </a:solidFill>
              </a:rPr>
            </a:br>
            <a:endParaRPr sz="2200">
              <a:solidFill>
                <a:srgbClr val="000000"/>
              </a:solidFill>
            </a:endParaRPr>
          </a:p>
          <a:p>
            <a:pPr marL="457200" lvl="0" indent="-368300" algn="l" rtl="0">
              <a:spcBef>
                <a:spcPts val="0"/>
              </a:spcBef>
              <a:spcAft>
                <a:spcPts val="0"/>
              </a:spcAft>
              <a:buClr>
                <a:srgbClr val="000000"/>
              </a:buClr>
              <a:buSzPts val="2200"/>
              <a:buChar char="●"/>
            </a:pPr>
            <a:r>
              <a:rPr lang="en" sz="2200">
                <a:solidFill>
                  <a:srgbClr val="000000"/>
                </a:solidFill>
              </a:rPr>
              <a:t>Est-ce que cette activité est accessible pour TOUTES les femmes?</a:t>
            </a:r>
            <a:endParaRPr sz="2200">
              <a:solidFill>
                <a:srgbClr val="000000"/>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282"/>
        <p:cNvGrpSpPr/>
        <p:nvPr/>
      </p:nvGrpSpPr>
      <p:grpSpPr>
        <a:xfrm>
          <a:off x="0" y="0"/>
          <a:ext cx="0" cy="0"/>
          <a:chOff x="0" y="0"/>
          <a:chExt cx="0" cy="0"/>
        </a:xfrm>
      </p:grpSpPr>
      <p:sp>
        <p:nvSpPr>
          <p:cNvPr id="283" name="Google Shape;283;p48"/>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Question 5</a:t>
            </a:r>
            <a:endParaRPr/>
          </a:p>
        </p:txBody>
      </p:sp>
      <p:sp>
        <p:nvSpPr>
          <p:cNvPr id="284" name="Google Shape;284;p48"/>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200">
                <a:solidFill>
                  <a:srgbClr val="000000"/>
                </a:solidFill>
              </a:rPr>
              <a:t>Selon le Service d’Entraide-Passerelle, chaque année, _______________ femmes quitteraient leur conjoint.e si elles avaient l’assurance d’un revenu. </a:t>
            </a:r>
            <a:br>
              <a:rPr lang="en" sz="2200">
                <a:solidFill>
                  <a:srgbClr val="000000"/>
                </a:solidFill>
              </a:rPr>
            </a:br>
            <a:endParaRPr sz="2200">
              <a:solidFill>
                <a:srgbClr val="000000"/>
              </a:solidFill>
            </a:endParaRPr>
          </a:p>
          <a:p>
            <a:pPr marL="457200" lvl="0" indent="-368300" algn="l" rtl="0">
              <a:spcBef>
                <a:spcPts val="1600"/>
              </a:spcBef>
              <a:spcAft>
                <a:spcPts val="0"/>
              </a:spcAft>
              <a:buClr>
                <a:srgbClr val="000000"/>
              </a:buClr>
              <a:buSzPts val="2200"/>
              <a:buChar char="❏"/>
            </a:pPr>
            <a:r>
              <a:rPr lang="en" sz="2200">
                <a:solidFill>
                  <a:srgbClr val="000000"/>
                </a:solidFill>
              </a:rPr>
              <a:t>58 à 120 femmes</a:t>
            </a:r>
            <a:endParaRPr sz="2200">
              <a:solidFill>
                <a:srgbClr val="000000"/>
              </a:solidFill>
            </a:endParaRPr>
          </a:p>
          <a:p>
            <a:pPr marL="457200" lvl="0" indent="-368300" algn="l" rtl="0">
              <a:spcBef>
                <a:spcPts val="0"/>
              </a:spcBef>
              <a:spcAft>
                <a:spcPts val="0"/>
              </a:spcAft>
              <a:buClr>
                <a:srgbClr val="000000"/>
              </a:buClr>
              <a:buSzPts val="2200"/>
              <a:buChar char="❏"/>
            </a:pPr>
            <a:r>
              <a:rPr lang="en" sz="2200">
                <a:solidFill>
                  <a:srgbClr val="000000"/>
                </a:solidFill>
              </a:rPr>
              <a:t>86 à 159 femmes</a:t>
            </a:r>
            <a:endParaRPr sz="2200">
              <a:solidFill>
                <a:srgbClr val="000000"/>
              </a:solidFill>
            </a:endParaRPr>
          </a:p>
          <a:p>
            <a:pPr marL="457200" lvl="0" indent="-368300" algn="l" rtl="0">
              <a:spcBef>
                <a:spcPts val="0"/>
              </a:spcBef>
              <a:spcAft>
                <a:spcPts val="0"/>
              </a:spcAft>
              <a:buClr>
                <a:srgbClr val="000000"/>
              </a:buClr>
              <a:buSzPts val="2200"/>
              <a:buChar char="❏"/>
            </a:pPr>
            <a:r>
              <a:rPr lang="en" sz="2200">
                <a:solidFill>
                  <a:srgbClr val="000000"/>
                </a:solidFill>
              </a:rPr>
              <a:t>125 à 165 femmes</a:t>
            </a:r>
            <a:endParaRPr sz="2200">
              <a:solidFill>
                <a:srgbClr val="000000"/>
              </a:solidFill>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288"/>
        <p:cNvGrpSpPr/>
        <p:nvPr/>
      </p:nvGrpSpPr>
      <p:grpSpPr>
        <a:xfrm>
          <a:off x="0" y="0"/>
          <a:ext cx="0" cy="0"/>
          <a:chOff x="0" y="0"/>
          <a:chExt cx="0" cy="0"/>
        </a:xfrm>
      </p:grpSpPr>
      <p:sp>
        <p:nvSpPr>
          <p:cNvPr id="289" name="Google Shape;289;p49"/>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Réponse</a:t>
            </a:r>
            <a:endParaRPr/>
          </a:p>
        </p:txBody>
      </p:sp>
      <p:sp>
        <p:nvSpPr>
          <p:cNvPr id="290" name="Google Shape;290;p49"/>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000000"/>
                </a:solidFill>
              </a:rPr>
              <a:t>Chaque année, ______ femmes quitteraient leur conjoint.e si elles avaient l’assurance d’un revenu. </a:t>
            </a:r>
            <a:br>
              <a:rPr lang="en">
                <a:solidFill>
                  <a:srgbClr val="000000"/>
                </a:solidFill>
              </a:rPr>
            </a:br>
            <a:endParaRPr>
              <a:solidFill>
                <a:srgbClr val="000000"/>
              </a:solidFill>
            </a:endParaRPr>
          </a:p>
          <a:p>
            <a:pPr marL="457200" lvl="0" indent="-342900" algn="l" rtl="0">
              <a:spcBef>
                <a:spcPts val="1600"/>
              </a:spcBef>
              <a:spcAft>
                <a:spcPts val="0"/>
              </a:spcAft>
              <a:buClr>
                <a:srgbClr val="000000"/>
              </a:buClr>
              <a:buSzPts val="1800"/>
              <a:buChar char="❏"/>
            </a:pPr>
            <a:r>
              <a:rPr lang="en">
                <a:solidFill>
                  <a:srgbClr val="000000"/>
                </a:solidFill>
              </a:rPr>
              <a:t>125 à 165 femmes</a:t>
            </a:r>
            <a:endParaRPr>
              <a:solidFill>
                <a:srgbClr val="000000"/>
              </a:solidFill>
            </a:endParaRPr>
          </a:p>
          <a:p>
            <a:pPr marL="0" lvl="0" indent="0" algn="l" rtl="0">
              <a:spcBef>
                <a:spcPts val="1600"/>
              </a:spcBef>
              <a:spcAft>
                <a:spcPts val="0"/>
              </a:spcAft>
              <a:buNone/>
            </a:pPr>
            <a:endParaRPr>
              <a:solidFill>
                <a:srgbClr val="000000"/>
              </a:solidFill>
            </a:endParaRPr>
          </a:p>
          <a:p>
            <a:pPr marL="0" lvl="0" indent="0" algn="l" rtl="0">
              <a:spcBef>
                <a:spcPts val="1600"/>
              </a:spcBef>
              <a:spcAft>
                <a:spcPts val="0"/>
              </a:spcAft>
              <a:buNone/>
            </a:pPr>
            <a:r>
              <a:rPr lang="en">
                <a:solidFill>
                  <a:srgbClr val="000000"/>
                </a:solidFill>
              </a:rPr>
              <a:t>Selon l’expérience su SEP, 125 à 165 femmes quitteraient leur conjoint.e si des raisons financières ne les empêcheraient pas. </a:t>
            </a:r>
            <a:endParaRPr>
              <a:solidFill>
                <a:srgbClr val="000000"/>
              </a:solidFill>
            </a:endParaRPr>
          </a:p>
          <a:p>
            <a:pPr marL="0" lvl="0" indent="0" algn="l" rtl="0">
              <a:spcBef>
                <a:spcPts val="1600"/>
              </a:spcBef>
              <a:spcAft>
                <a:spcPts val="0"/>
              </a:spcAft>
              <a:buNone/>
            </a:pPr>
            <a:r>
              <a:rPr lang="en" sz="1300">
                <a:solidFill>
                  <a:srgbClr val="000000"/>
                </a:solidFill>
              </a:rPr>
              <a:t>Source: Marie Josèphe Pigeon, Service d’Entraide Passerelle-SEP</a:t>
            </a:r>
            <a:endParaRPr sz="1300">
              <a:solidFill>
                <a:srgbClr val="000000"/>
              </a:solidFill>
            </a:endParaRPr>
          </a:p>
          <a:p>
            <a:pPr marL="0" lvl="0" indent="0" algn="l" rtl="0">
              <a:spcBef>
                <a:spcPts val="1600"/>
              </a:spcBef>
              <a:spcAft>
                <a:spcPts val="1600"/>
              </a:spcAft>
              <a:buNone/>
            </a:pPr>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294"/>
        <p:cNvGrpSpPr/>
        <p:nvPr/>
      </p:nvGrpSpPr>
      <p:grpSpPr>
        <a:xfrm>
          <a:off x="0" y="0"/>
          <a:ext cx="0" cy="0"/>
          <a:chOff x="0" y="0"/>
          <a:chExt cx="0" cy="0"/>
        </a:xfrm>
      </p:grpSpPr>
      <p:sp>
        <p:nvSpPr>
          <p:cNvPr id="295" name="Google Shape;295;p50"/>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Question 6</a:t>
            </a:r>
            <a:endParaRPr/>
          </a:p>
        </p:txBody>
      </p:sp>
      <p:sp>
        <p:nvSpPr>
          <p:cNvPr id="296" name="Google Shape;296;p50"/>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100">
                <a:solidFill>
                  <a:srgbClr val="000000"/>
                </a:solidFill>
              </a:rPr>
              <a:t>À Montréal, la différence entre l’espérance de vie des résidents de l’est et de l’ouest de la ville est de…</a:t>
            </a:r>
            <a:endParaRPr sz="2100">
              <a:solidFill>
                <a:srgbClr val="000000"/>
              </a:solidFill>
            </a:endParaRPr>
          </a:p>
          <a:p>
            <a:pPr marL="457200" lvl="0" indent="-361950" algn="l" rtl="0">
              <a:spcBef>
                <a:spcPts val="1600"/>
              </a:spcBef>
              <a:spcAft>
                <a:spcPts val="0"/>
              </a:spcAft>
              <a:buClr>
                <a:srgbClr val="000000"/>
              </a:buClr>
              <a:buSzPts val="2100"/>
              <a:buChar char="❏"/>
            </a:pPr>
            <a:r>
              <a:rPr lang="en" sz="2100">
                <a:solidFill>
                  <a:srgbClr val="000000"/>
                </a:solidFill>
              </a:rPr>
              <a:t>1 an</a:t>
            </a:r>
            <a:endParaRPr sz="2100">
              <a:solidFill>
                <a:srgbClr val="000000"/>
              </a:solidFill>
            </a:endParaRPr>
          </a:p>
          <a:p>
            <a:pPr marL="457200" lvl="0" indent="-361950" algn="l" rtl="0">
              <a:spcBef>
                <a:spcPts val="0"/>
              </a:spcBef>
              <a:spcAft>
                <a:spcPts val="0"/>
              </a:spcAft>
              <a:buClr>
                <a:srgbClr val="000000"/>
              </a:buClr>
              <a:buSzPts val="2100"/>
              <a:buChar char="❏"/>
            </a:pPr>
            <a:r>
              <a:rPr lang="en" sz="2100">
                <a:solidFill>
                  <a:srgbClr val="000000"/>
                </a:solidFill>
              </a:rPr>
              <a:t>3 ans</a:t>
            </a:r>
            <a:endParaRPr sz="2100">
              <a:solidFill>
                <a:srgbClr val="000000"/>
              </a:solidFill>
            </a:endParaRPr>
          </a:p>
          <a:p>
            <a:pPr marL="457200" lvl="0" indent="-361950" algn="l" rtl="0">
              <a:spcBef>
                <a:spcPts val="0"/>
              </a:spcBef>
              <a:spcAft>
                <a:spcPts val="0"/>
              </a:spcAft>
              <a:buClr>
                <a:srgbClr val="000000"/>
              </a:buClr>
              <a:buSzPts val="2100"/>
              <a:buChar char="❏"/>
            </a:pPr>
            <a:r>
              <a:rPr lang="en" sz="2100">
                <a:solidFill>
                  <a:srgbClr val="000000"/>
                </a:solidFill>
              </a:rPr>
              <a:t>5 ans</a:t>
            </a:r>
            <a:endParaRPr sz="2100">
              <a:solidFill>
                <a:srgbClr val="000000"/>
              </a:solidFill>
            </a:endParaRPr>
          </a:p>
          <a:p>
            <a:pPr marL="457200" lvl="0" indent="-361950" algn="l" rtl="0">
              <a:spcBef>
                <a:spcPts val="0"/>
              </a:spcBef>
              <a:spcAft>
                <a:spcPts val="0"/>
              </a:spcAft>
              <a:buClr>
                <a:srgbClr val="000000"/>
              </a:buClr>
              <a:buSzPts val="2100"/>
              <a:buChar char="❏"/>
            </a:pPr>
            <a:r>
              <a:rPr lang="en" sz="2100">
                <a:solidFill>
                  <a:srgbClr val="000000"/>
                </a:solidFill>
              </a:rPr>
              <a:t>10 ans</a:t>
            </a:r>
            <a:endParaRPr sz="2100">
              <a:solidFill>
                <a:srgbClr val="000000"/>
              </a:solidFill>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300"/>
        <p:cNvGrpSpPr/>
        <p:nvPr/>
      </p:nvGrpSpPr>
      <p:grpSpPr>
        <a:xfrm>
          <a:off x="0" y="0"/>
          <a:ext cx="0" cy="0"/>
          <a:chOff x="0" y="0"/>
          <a:chExt cx="0" cy="0"/>
        </a:xfrm>
      </p:grpSpPr>
      <p:sp>
        <p:nvSpPr>
          <p:cNvPr id="301" name="Google Shape;301;p51"/>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Réponse</a:t>
            </a:r>
            <a:endParaRPr/>
          </a:p>
        </p:txBody>
      </p:sp>
      <p:sp>
        <p:nvSpPr>
          <p:cNvPr id="302" name="Google Shape;302;p51"/>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300">
                <a:solidFill>
                  <a:srgbClr val="000000"/>
                </a:solidFill>
              </a:rPr>
              <a:t>À Montréal, la différence entre l’espérance de vie des résidents de l’est et de l’ouest de la ville est de…</a:t>
            </a:r>
            <a:endParaRPr sz="2300">
              <a:solidFill>
                <a:srgbClr val="000000"/>
              </a:solidFill>
            </a:endParaRPr>
          </a:p>
          <a:p>
            <a:pPr marL="457200" lvl="0" indent="-374650" algn="l" rtl="0">
              <a:spcBef>
                <a:spcPts val="1600"/>
              </a:spcBef>
              <a:spcAft>
                <a:spcPts val="0"/>
              </a:spcAft>
              <a:buClr>
                <a:srgbClr val="000000"/>
              </a:buClr>
              <a:buSzPts val="2300"/>
              <a:buChar char="❏"/>
            </a:pPr>
            <a:r>
              <a:rPr lang="en" sz="2300">
                <a:solidFill>
                  <a:srgbClr val="000000"/>
                </a:solidFill>
              </a:rPr>
              <a:t>10 ans</a:t>
            </a:r>
            <a:endParaRPr sz="2300">
              <a:solidFill>
                <a:srgbClr val="000000"/>
              </a:solidFill>
            </a:endParaRPr>
          </a:p>
          <a:p>
            <a:pPr marL="0" lvl="0" indent="0" algn="l" rtl="0">
              <a:spcBef>
                <a:spcPts val="1600"/>
              </a:spcBef>
              <a:spcAft>
                <a:spcPts val="0"/>
              </a:spcAft>
              <a:buNone/>
            </a:pPr>
            <a:endParaRPr sz="2300">
              <a:solidFill>
                <a:srgbClr val="000000"/>
              </a:solidFill>
            </a:endParaRPr>
          </a:p>
          <a:p>
            <a:pPr marL="0" lvl="0" indent="0" algn="l" rtl="0">
              <a:spcBef>
                <a:spcPts val="1600"/>
              </a:spcBef>
              <a:spcAft>
                <a:spcPts val="1600"/>
              </a:spcAft>
              <a:buNone/>
            </a:pPr>
            <a:r>
              <a:rPr lang="en">
                <a:solidFill>
                  <a:srgbClr val="000000"/>
                </a:solidFill>
              </a:rPr>
              <a:t>Source: Jennifer Beeman, Action cancer du sein</a:t>
            </a:r>
            <a:endParaRPr>
              <a:solidFill>
                <a:srgbClr val="00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6"/>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QUESTION 1</a:t>
            </a:r>
            <a:endParaRPr/>
          </a:p>
        </p:txBody>
      </p:sp>
      <p:sp>
        <p:nvSpPr>
          <p:cNvPr id="89" name="Google Shape;89;p16"/>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500">
                <a:solidFill>
                  <a:srgbClr val="000000"/>
                </a:solidFill>
              </a:rPr>
              <a:t>Souvent, dès qu’une femme immigrante arrive au Canada, elle a une santé...</a:t>
            </a:r>
            <a:endParaRPr sz="2500">
              <a:solidFill>
                <a:srgbClr val="000000"/>
              </a:solidFill>
            </a:endParaRPr>
          </a:p>
          <a:p>
            <a:pPr marL="457200" lvl="0" indent="-387350" algn="l" rtl="0">
              <a:spcBef>
                <a:spcPts val="1600"/>
              </a:spcBef>
              <a:spcAft>
                <a:spcPts val="0"/>
              </a:spcAft>
              <a:buClr>
                <a:srgbClr val="000000"/>
              </a:buClr>
              <a:buSzPts val="2500"/>
              <a:buChar char="❏"/>
            </a:pPr>
            <a:r>
              <a:rPr lang="en" sz="2500">
                <a:solidFill>
                  <a:srgbClr val="000000"/>
                </a:solidFill>
              </a:rPr>
              <a:t>Moins bonne que la majorité des Québécoises</a:t>
            </a:r>
            <a:endParaRPr sz="2500">
              <a:solidFill>
                <a:srgbClr val="000000"/>
              </a:solidFill>
            </a:endParaRPr>
          </a:p>
          <a:p>
            <a:pPr marL="457200" lvl="0" indent="-387350" algn="l" rtl="0">
              <a:spcBef>
                <a:spcPts val="0"/>
              </a:spcBef>
              <a:spcAft>
                <a:spcPts val="0"/>
              </a:spcAft>
              <a:buClr>
                <a:srgbClr val="000000"/>
              </a:buClr>
              <a:buSzPts val="2500"/>
              <a:buChar char="❏"/>
            </a:pPr>
            <a:r>
              <a:rPr lang="en" sz="2500">
                <a:solidFill>
                  <a:srgbClr val="000000"/>
                </a:solidFill>
              </a:rPr>
              <a:t>Meilleur que la majorité des Québécoises</a:t>
            </a:r>
            <a:endParaRPr sz="2500">
              <a:solidFill>
                <a:srgbClr val="000000"/>
              </a:solidFill>
            </a:endParaRPr>
          </a:p>
          <a:p>
            <a:pPr marL="457200" lvl="0" indent="-387350" algn="l" rtl="0">
              <a:spcBef>
                <a:spcPts val="0"/>
              </a:spcBef>
              <a:spcAft>
                <a:spcPts val="0"/>
              </a:spcAft>
              <a:buClr>
                <a:srgbClr val="000000"/>
              </a:buClr>
              <a:buSzPts val="2500"/>
              <a:buChar char="❏"/>
            </a:pPr>
            <a:r>
              <a:rPr lang="en" sz="2500">
                <a:solidFill>
                  <a:srgbClr val="000000"/>
                </a:solidFill>
              </a:rPr>
              <a:t>Égal à la majorité des Québécoises</a:t>
            </a:r>
            <a:endParaRPr sz="2500">
              <a:solidFill>
                <a:srgbClr val="000000"/>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306"/>
        <p:cNvGrpSpPr/>
        <p:nvPr/>
      </p:nvGrpSpPr>
      <p:grpSpPr>
        <a:xfrm>
          <a:off x="0" y="0"/>
          <a:ext cx="0" cy="0"/>
          <a:chOff x="0" y="0"/>
          <a:chExt cx="0" cy="0"/>
        </a:xfrm>
      </p:grpSpPr>
      <p:sp>
        <p:nvSpPr>
          <p:cNvPr id="307" name="Google Shape;307;p52"/>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Question 7</a:t>
            </a:r>
            <a:endParaRPr/>
          </a:p>
        </p:txBody>
      </p:sp>
      <p:sp>
        <p:nvSpPr>
          <p:cNvPr id="308" name="Google Shape;308;p52"/>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000">
                <a:solidFill>
                  <a:srgbClr val="000000"/>
                </a:solidFill>
              </a:rPr>
              <a:t>Les femmes en situation de handicap travaillent moins (ceci inclut aussi le travail non rénuméré) qu’une femme qui n’est pas en situation de handicap. </a:t>
            </a:r>
            <a:br>
              <a:rPr lang="en" sz="2000">
                <a:solidFill>
                  <a:srgbClr val="000000"/>
                </a:solidFill>
              </a:rPr>
            </a:br>
            <a:r>
              <a:rPr lang="en" sz="2000">
                <a:solidFill>
                  <a:srgbClr val="000000"/>
                </a:solidFill>
              </a:rPr>
              <a:t/>
            </a:r>
            <a:br>
              <a:rPr lang="en" sz="2000">
                <a:solidFill>
                  <a:srgbClr val="000000"/>
                </a:solidFill>
              </a:rPr>
            </a:br>
            <a:r>
              <a:rPr lang="en" sz="2000">
                <a:solidFill>
                  <a:srgbClr val="000000"/>
                </a:solidFill>
              </a:rPr>
              <a:t>Vrai ou faux?</a:t>
            </a:r>
            <a:endParaRPr sz="2000">
              <a:solidFill>
                <a:srgbClr val="000000"/>
              </a:solidFill>
            </a:endParaRPr>
          </a:p>
          <a:p>
            <a:pPr marL="0" lvl="0" indent="0" algn="l" rtl="0">
              <a:spcBef>
                <a:spcPts val="1600"/>
              </a:spcBef>
              <a:spcAft>
                <a:spcPts val="0"/>
              </a:spcAft>
              <a:buNone/>
            </a:pPr>
            <a:endParaRPr sz="2000">
              <a:solidFill>
                <a:srgbClr val="000000"/>
              </a:solidFill>
            </a:endParaRPr>
          </a:p>
          <a:p>
            <a:pPr marL="457200" lvl="0" indent="-355600" algn="l" rtl="0">
              <a:spcBef>
                <a:spcPts val="1600"/>
              </a:spcBef>
              <a:spcAft>
                <a:spcPts val="0"/>
              </a:spcAft>
              <a:buClr>
                <a:srgbClr val="000000"/>
              </a:buClr>
              <a:buSzPts val="2000"/>
              <a:buChar char="❏"/>
            </a:pPr>
            <a:r>
              <a:rPr lang="en" sz="2000">
                <a:solidFill>
                  <a:srgbClr val="000000"/>
                </a:solidFill>
              </a:rPr>
              <a:t>Vrai</a:t>
            </a:r>
            <a:endParaRPr sz="2000">
              <a:solidFill>
                <a:srgbClr val="000000"/>
              </a:solidFill>
            </a:endParaRPr>
          </a:p>
          <a:p>
            <a:pPr marL="457200" lvl="0" indent="-342900" algn="l" rtl="0">
              <a:spcBef>
                <a:spcPts val="0"/>
              </a:spcBef>
              <a:spcAft>
                <a:spcPts val="0"/>
              </a:spcAft>
              <a:buSzPts val="1800"/>
              <a:buChar char="❏"/>
            </a:pPr>
            <a:r>
              <a:rPr lang="en" sz="2000">
                <a:solidFill>
                  <a:srgbClr val="000000"/>
                </a:solidFill>
              </a:rPr>
              <a:t>Faux </a:t>
            </a:r>
            <a:r>
              <a:rPr lang="en"/>
              <a:t/>
            </a:r>
            <a:br>
              <a:rPr lang="en"/>
            </a:br>
            <a:r>
              <a:rPr lang="en"/>
              <a:t/>
            </a:r>
            <a:br>
              <a:rPr lang="en"/>
            </a:br>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312"/>
        <p:cNvGrpSpPr/>
        <p:nvPr/>
      </p:nvGrpSpPr>
      <p:grpSpPr>
        <a:xfrm>
          <a:off x="0" y="0"/>
          <a:ext cx="0" cy="0"/>
          <a:chOff x="0" y="0"/>
          <a:chExt cx="0" cy="0"/>
        </a:xfrm>
      </p:grpSpPr>
      <p:sp>
        <p:nvSpPr>
          <p:cNvPr id="313" name="Google Shape;313;p53"/>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Réponse</a:t>
            </a:r>
            <a:endParaRPr/>
          </a:p>
        </p:txBody>
      </p:sp>
      <p:sp>
        <p:nvSpPr>
          <p:cNvPr id="314" name="Google Shape;314;p53"/>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000000"/>
                </a:solidFill>
              </a:rPr>
              <a:t>Les femmes en situation de handicap travaillent moins (ceci inclut aussi le travail non rénuméré) qu’une femme qui n’est pas en situation de handicap. </a:t>
            </a:r>
            <a:br>
              <a:rPr lang="en">
                <a:solidFill>
                  <a:srgbClr val="000000"/>
                </a:solidFill>
              </a:rPr>
            </a:br>
            <a:r>
              <a:rPr lang="en">
                <a:solidFill>
                  <a:srgbClr val="000000"/>
                </a:solidFill>
              </a:rPr>
              <a:t>Vrai ou faux?</a:t>
            </a:r>
            <a:endParaRPr>
              <a:solidFill>
                <a:srgbClr val="000000"/>
              </a:solidFill>
            </a:endParaRPr>
          </a:p>
          <a:p>
            <a:pPr marL="457200" lvl="0" indent="-342900" algn="l" rtl="0">
              <a:spcBef>
                <a:spcPts val="1600"/>
              </a:spcBef>
              <a:spcAft>
                <a:spcPts val="0"/>
              </a:spcAft>
              <a:buClr>
                <a:srgbClr val="000000"/>
              </a:buClr>
              <a:buSzPts val="1800"/>
              <a:buChar char="❏"/>
            </a:pPr>
            <a:r>
              <a:rPr lang="en">
                <a:solidFill>
                  <a:srgbClr val="000000"/>
                </a:solidFill>
              </a:rPr>
              <a:t>Faux </a:t>
            </a:r>
            <a:endParaRPr>
              <a:solidFill>
                <a:srgbClr val="000000"/>
              </a:solidFill>
            </a:endParaRPr>
          </a:p>
          <a:p>
            <a:pPr marL="0" lvl="0" indent="0" algn="l" rtl="0">
              <a:spcBef>
                <a:spcPts val="1600"/>
              </a:spcBef>
              <a:spcAft>
                <a:spcPts val="0"/>
              </a:spcAft>
              <a:buNone/>
            </a:pPr>
            <a:r>
              <a:rPr lang="en">
                <a:solidFill>
                  <a:srgbClr val="000000"/>
                </a:solidFill>
              </a:rPr>
              <a:t>Plusieurs femmes en situation de handicap font du bénévolat et sont actives au sein de leur famille ainsi que leur communauté. </a:t>
            </a:r>
            <a:endParaRPr>
              <a:solidFill>
                <a:srgbClr val="000000"/>
              </a:solidFill>
            </a:endParaRPr>
          </a:p>
          <a:p>
            <a:pPr marL="0" lvl="0" indent="0" algn="l" rtl="0">
              <a:spcBef>
                <a:spcPts val="1600"/>
              </a:spcBef>
              <a:spcAft>
                <a:spcPts val="0"/>
              </a:spcAft>
              <a:buNone/>
            </a:pPr>
            <a:r>
              <a:rPr lang="en">
                <a:solidFill>
                  <a:srgbClr val="000000"/>
                </a:solidFill>
              </a:rPr>
              <a:t>Par contre,</a:t>
            </a:r>
            <a:r>
              <a:rPr lang="en" b="1">
                <a:solidFill>
                  <a:srgbClr val="000000"/>
                </a:solidFill>
              </a:rPr>
              <a:t> plusieurs d’entre elles n’ont pas d’emploi rémunéré ou elles y travaillent peu.</a:t>
            </a:r>
            <a:r>
              <a:rPr lang="en">
                <a:solidFill>
                  <a:srgbClr val="000000"/>
                </a:solidFill>
              </a:rPr>
              <a:t> Donc, elles ont souvent un revenu qui n’est pas suffisant.</a:t>
            </a:r>
            <a:endParaRPr>
              <a:solidFill>
                <a:srgbClr val="000000"/>
              </a:solidFill>
            </a:endParaRPr>
          </a:p>
          <a:p>
            <a:pPr marL="0" lvl="0" indent="0" algn="l" rtl="0">
              <a:spcBef>
                <a:spcPts val="1600"/>
              </a:spcBef>
              <a:spcAft>
                <a:spcPts val="1600"/>
              </a:spcAft>
              <a:buNone/>
            </a:pPr>
            <a:r>
              <a:rPr lang="en" sz="1300">
                <a:solidFill>
                  <a:srgbClr val="000000"/>
                </a:solidFill>
              </a:rPr>
              <a:t>Source: Florence Padro, Action des Femmes Handicapées Montréal</a:t>
            </a:r>
            <a:endParaRPr sz="1300">
              <a:solidFill>
                <a:srgbClr val="000000"/>
              </a:solidFill>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318"/>
        <p:cNvGrpSpPr/>
        <p:nvPr/>
      </p:nvGrpSpPr>
      <p:grpSpPr>
        <a:xfrm>
          <a:off x="0" y="0"/>
          <a:ext cx="0" cy="0"/>
          <a:chOff x="0" y="0"/>
          <a:chExt cx="0" cy="0"/>
        </a:xfrm>
      </p:grpSpPr>
      <p:sp>
        <p:nvSpPr>
          <p:cNvPr id="319" name="Google Shape;319;p54"/>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Question 8</a:t>
            </a:r>
            <a:endParaRPr/>
          </a:p>
        </p:txBody>
      </p:sp>
      <p:sp>
        <p:nvSpPr>
          <p:cNvPr id="320" name="Google Shape;320;p54"/>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200">
                <a:solidFill>
                  <a:srgbClr val="000000"/>
                </a:solidFill>
              </a:rPr>
              <a:t>Les femmes immigrantes provenant d’un pays où le taux de cancer du sein est plus faible qu’au Canada ont moins de risques de développer un cancer du sein, après leur arrivée au pays,  que les femmes nées au Canada. </a:t>
            </a:r>
            <a:endParaRPr sz="2200">
              <a:solidFill>
                <a:srgbClr val="000000"/>
              </a:solidFill>
            </a:endParaRPr>
          </a:p>
          <a:p>
            <a:pPr marL="457200" lvl="0" indent="-368300" algn="l" rtl="0">
              <a:spcBef>
                <a:spcPts val="1600"/>
              </a:spcBef>
              <a:spcAft>
                <a:spcPts val="0"/>
              </a:spcAft>
              <a:buClr>
                <a:srgbClr val="000000"/>
              </a:buClr>
              <a:buSzPts val="2200"/>
              <a:buChar char="❏"/>
            </a:pPr>
            <a:r>
              <a:rPr lang="en" sz="2200">
                <a:solidFill>
                  <a:srgbClr val="000000"/>
                </a:solidFill>
              </a:rPr>
              <a:t>Vrai</a:t>
            </a:r>
            <a:endParaRPr sz="2200">
              <a:solidFill>
                <a:srgbClr val="000000"/>
              </a:solidFill>
            </a:endParaRPr>
          </a:p>
          <a:p>
            <a:pPr marL="457200" lvl="0" indent="-368300" algn="l" rtl="0">
              <a:spcBef>
                <a:spcPts val="0"/>
              </a:spcBef>
              <a:spcAft>
                <a:spcPts val="0"/>
              </a:spcAft>
              <a:buClr>
                <a:srgbClr val="000000"/>
              </a:buClr>
              <a:buSzPts val="2200"/>
              <a:buChar char="❏"/>
            </a:pPr>
            <a:r>
              <a:rPr lang="en" sz="2200">
                <a:solidFill>
                  <a:srgbClr val="000000"/>
                </a:solidFill>
              </a:rPr>
              <a:t>Faux</a:t>
            </a:r>
            <a:endParaRPr sz="2200">
              <a:solidFill>
                <a:srgbClr val="000000"/>
              </a:solidFill>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324"/>
        <p:cNvGrpSpPr/>
        <p:nvPr/>
      </p:nvGrpSpPr>
      <p:grpSpPr>
        <a:xfrm>
          <a:off x="0" y="0"/>
          <a:ext cx="0" cy="0"/>
          <a:chOff x="0" y="0"/>
          <a:chExt cx="0" cy="0"/>
        </a:xfrm>
      </p:grpSpPr>
      <p:sp>
        <p:nvSpPr>
          <p:cNvPr id="325" name="Google Shape;325;p55"/>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Réponse</a:t>
            </a:r>
            <a:endParaRPr/>
          </a:p>
        </p:txBody>
      </p:sp>
      <p:sp>
        <p:nvSpPr>
          <p:cNvPr id="326" name="Google Shape;326;p55"/>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000000"/>
                </a:solidFill>
              </a:rPr>
              <a:t>Les femmes immigrantes provenant d’un pays où le taux de cancer du sein est plus faible qu’au Canada ont moins de risques de développer un cancer du sein, après leur arrivée au pays,  que les femmes nées au Canada. </a:t>
            </a:r>
            <a:endParaRPr>
              <a:solidFill>
                <a:srgbClr val="000000"/>
              </a:solidFill>
            </a:endParaRPr>
          </a:p>
          <a:p>
            <a:pPr marL="457200" lvl="0" indent="-342900" algn="l" rtl="0">
              <a:spcBef>
                <a:spcPts val="1600"/>
              </a:spcBef>
              <a:spcAft>
                <a:spcPts val="0"/>
              </a:spcAft>
              <a:buClr>
                <a:srgbClr val="000000"/>
              </a:buClr>
              <a:buSzPts val="1800"/>
              <a:buChar char="❏"/>
            </a:pPr>
            <a:r>
              <a:rPr lang="en">
                <a:solidFill>
                  <a:srgbClr val="000000"/>
                </a:solidFill>
              </a:rPr>
              <a:t>Faux</a:t>
            </a:r>
            <a:endParaRPr>
              <a:solidFill>
                <a:srgbClr val="000000"/>
              </a:solidFill>
            </a:endParaRPr>
          </a:p>
          <a:p>
            <a:pPr marL="0" lvl="0" indent="0" algn="l" rtl="0">
              <a:spcBef>
                <a:spcPts val="1600"/>
              </a:spcBef>
              <a:spcAft>
                <a:spcPts val="0"/>
              </a:spcAft>
              <a:buNone/>
            </a:pPr>
            <a:r>
              <a:rPr lang="en">
                <a:solidFill>
                  <a:srgbClr val="000000"/>
                </a:solidFill>
              </a:rPr>
              <a:t>Après avoir vécu au Canada pendant 10 ans, ces femmes immigrantes arrivent au même niveau de risque de cancer du sein que les femmes nées au Canada. </a:t>
            </a:r>
            <a:endParaRPr>
              <a:solidFill>
                <a:srgbClr val="000000"/>
              </a:solidFill>
            </a:endParaRPr>
          </a:p>
          <a:p>
            <a:pPr marL="0" lvl="0" indent="0" algn="l" rtl="0">
              <a:spcBef>
                <a:spcPts val="1600"/>
              </a:spcBef>
              <a:spcAft>
                <a:spcPts val="1600"/>
              </a:spcAft>
              <a:buNone/>
            </a:pPr>
            <a:r>
              <a:rPr lang="en">
                <a:solidFill>
                  <a:srgbClr val="000000"/>
                </a:solidFill>
              </a:rPr>
              <a:t>Donc, les facteurs environnementaux ont un gros impact sur une maladie.</a:t>
            </a:r>
            <a:br>
              <a:rPr lang="en">
                <a:solidFill>
                  <a:srgbClr val="000000"/>
                </a:solidFill>
              </a:rPr>
            </a:br>
            <a:r>
              <a:rPr lang="en">
                <a:solidFill>
                  <a:srgbClr val="000000"/>
                </a:solidFill>
              </a:rPr>
              <a:t/>
            </a:r>
            <a:br>
              <a:rPr lang="en">
                <a:solidFill>
                  <a:srgbClr val="000000"/>
                </a:solidFill>
              </a:rPr>
            </a:br>
            <a:r>
              <a:rPr lang="en" sz="1200">
                <a:solidFill>
                  <a:srgbClr val="000000"/>
                </a:solidFill>
              </a:rPr>
              <a:t>Source: Jennifer Beeman, Action cancer du sein</a:t>
            </a:r>
            <a:endParaRPr sz="1200">
              <a:solidFill>
                <a:srgbClr val="000000"/>
              </a:solidFill>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330"/>
        <p:cNvGrpSpPr/>
        <p:nvPr/>
      </p:nvGrpSpPr>
      <p:grpSpPr>
        <a:xfrm>
          <a:off x="0" y="0"/>
          <a:ext cx="0" cy="0"/>
          <a:chOff x="0" y="0"/>
          <a:chExt cx="0" cy="0"/>
        </a:xfrm>
      </p:grpSpPr>
      <p:sp>
        <p:nvSpPr>
          <p:cNvPr id="331" name="Google Shape;331;p56"/>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Coordonnées</a:t>
            </a:r>
            <a:endParaRPr/>
          </a:p>
        </p:txBody>
      </p:sp>
      <p:sp>
        <p:nvSpPr>
          <p:cNvPr id="332" name="Google Shape;332;p56"/>
          <p:cNvSpPr txBox="1">
            <a:spLocks noGrp="1"/>
          </p:cNvSpPr>
          <p:nvPr>
            <p:ph type="body" idx="1"/>
          </p:nvPr>
        </p:nvSpPr>
        <p:spPr>
          <a:xfrm>
            <a:off x="311700" y="1266325"/>
            <a:ext cx="8520600" cy="3302700"/>
          </a:xfrm>
          <a:prstGeom prst="rect">
            <a:avLst/>
          </a:prstGeom>
          <a:ln w="9525" cap="flat" cmpd="sng">
            <a:solidFill>
              <a:srgbClr val="FF9900"/>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sz="2200">
                <a:solidFill>
                  <a:srgbClr val="000000"/>
                </a:solidFill>
              </a:rPr>
              <a:t>Catherine Théroux agente de projet</a:t>
            </a:r>
            <a:endParaRPr sz="2200">
              <a:solidFill>
                <a:srgbClr val="000000"/>
              </a:solidFill>
            </a:endParaRPr>
          </a:p>
          <a:p>
            <a:pPr marL="0" lvl="0" indent="0" algn="l" rtl="0">
              <a:spcBef>
                <a:spcPts val="1600"/>
              </a:spcBef>
              <a:spcAft>
                <a:spcPts val="0"/>
              </a:spcAft>
              <a:buNone/>
            </a:pPr>
            <a:endParaRPr sz="2200">
              <a:solidFill>
                <a:srgbClr val="000000"/>
              </a:solidFill>
            </a:endParaRPr>
          </a:p>
          <a:p>
            <a:pPr marL="0" lvl="0" indent="0" algn="l" rtl="0">
              <a:spcBef>
                <a:spcPts val="1600"/>
              </a:spcBef>
              <a:spcAft>
                <a:spcPts val="0"/>
              </a:spcAft>
              <a:buNone/>
            </a:pPr>
            <a:r>
              <a:rPr lang="en" sz="2200" u="sng">
                <a:solidFill>
                  <a:srgbClr val="000000"/>
                </a:solidFill>
                <a:hlinkClick r:id="rId3">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catherine.t@tgfm.org</a:t>
            </a:r>
            <a:r>
              <a:rPr lang="en" sz="2200">
                <a:solidFill>
                  <a:srgbClr val="000000"/>
                </a:solidFill>
              </a:rPr>
              <a:t> </a:t>
            </a:r>
            <a:endParaRPr sz="2200">
              <a:solidFill>
                <a:srgbClr val="000000"/>
              </a:solidFill>
            </a:endParaRPr>
          </a:p>
          <a:p>
            <a:pPr marL="0" lvl="0" indent="0" algn="l" rtl="0">
              <a:spcBef>
                <a:spcPts val="1600"/>
              </a:spcBef>
              <a:spcAft>
                <a:spcPts val="0"/>
              </a:spcAft>
              <a:buNone/>
            </a:pPr>
            <a:endParaRPr sz="2200">
              <a:solidFill>
                <a:srgbClr val="000000"/>
              </a:solidFill>
            </a:endParaRPr>
          </a:p>
          <a:p>
            <a:pPr marL="0" lvl="0" indent="0" algn="l" rtl="0">
              <a:spcBef>
                <a:spcPts val="1600"/>
              </a:spcBef>
              <a:spcAft>
                <a:spcPts val="1600"/>
              </a:spcAft>
              <a:buNone/>
            </a:pPr>
            <a:r>
              <a:rPr lang="en" sz="2200">
                <a:solidFill>
                  <a:srgbClr val="000000"/>
                </a:solidFill>
              </a:rPr>
              <a:t>514 381-3288 poste 2203 </a:t>
            </a:r>
            <a:endParaRPr sz="2200">
              <a:solidFill>
                <a:srgbClr val="00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17"/>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Réponse</a:t>
            </a:r>
            <a:endParaRPr/>
          </a:p>
        </p:txBody>
      </p:sp>
      <p:sp>
        <p:nvSpPr>
          <p:cNvPr id="95" name="Google Shape;95;p17"/>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000000"/>
                </a:solidFill>
              </a:rPr>
              <a:t>Souvent, dès qu’une femme immigrante arrive au Canada, elle a une santé…</a:t>
            </a:r>
            <a:endParaRPr>
              <a:solidFill>
                <a:srgbClr val="000000"/>
              </a:solidFill>
            </a:endParaRPr>
          </a:p>
          <a:p>
            <a:pPr marL="457200" lvl="0" indent="-342900" algn="l" rtl="0">
              <a:spcBef>
                <a:spcPts val="1600"/>
              </a:spcBef>
              <a:spcAft>
                <a:spcPts val="0"/>
              </a:spcAft>
              <a:buClr>
                <a:srgbClr val="000000"/>
              </a:buClr>
              <a:buSzPts val="1800"/>
              <a:buChar char="❏"/>
            </a:pPr>
            <a:r>
              <a:rPr lang="en">
                <a:solidFill>
                  <a:srgbClr val="000000"/>
                </a:solidFill>
              </a:rPr>
              <a:t>Meilleur que la majorité des Québécoises</a:t>
            </a:r>
            <a:endParaRPr>
              <a:solidFill>
                <a:srgbClr val="000000"/>
              </a:solidFill>
            </a:endParaRPr>
          </a:p>
          <a:p>
            <a:pPr marL="0" lvl="0" indent="0" algn="l" rtl="0">
              <a:spcBef>
                <a:spcPts val="1600"/>
              </a:spcBef>
              <a:spcAft>
                <a:spcPts val="0"/>
              </a:spcAft>
              <a:buNone/>
            </a:pPr>
            <a:endParaRPr>
              <a:solidFill>
                <a:srgbClr val="000000"/>
              </a:solidFill>
            </a:endParaRPr>
          </a:p>
          <a:p>
            <a:pPr marL="0" lvl="0" indent="0" algn="l" rtl="0">
              <a:spcBef>
                <a:spcPts val="1600"/>
              </a:spcBef>
              <a:spcAft>
                <a:spcPts val="0"/>
              </a:spcAft>
              <a:buNone/>
            </a:pPr>
            <a:r>
              <a:rPr lang="en">
                <a:solidFill>
                  <a:srgbClr val="000000"/>
                </a:solidFill>
              </a:rPr>
              <a:t>L’état de santé de plusieurs femmes immigrantes se dégrade considérablement au bout de 10 ans. Cela est causé par la pauvreté que plusieurs vivent au Canada. </a:t>
            </a:r>
            <a:endParaRPr>
              <a:solidFill>
                <a:srgbClr val="000000"/>
              </a:solidFill>
            </a:endParaRPr>
          </a:p>
          <a:p>
            <a:pPr marL="0" lvl="0" indent="0" algn="l" rtl="0">
              <a:spcBef>
                <a:spcPts val="1600"/>
              </a:spcBef>
              <a:spcAft>
                <a:spcPts val="0"/>
              </a:spcAft>
              <a:buNone/>
            </a:pPr>
            <a:r>
              <a:rPr lang="en">
                <a:solidFill>
                  <a:srgbClr val="000000"/>
                </a:solidFill>
              </a:rPr>
              <a:t>Ex: Logement insalubre, devoir travailler davantage, etc. </a:t>
            </a:r>
            <a:endParaRPr>
              <a:solidFill>
                <a:srgbClr val="000000"/>
              </a:solidFill>
            </a:endParaRPr>
          </a:p>
          <a:p>
            <a:pPr marL="0" lvl="0" indent="0" algn="l" rtl="0">
              <a:spcBef>
                <a:spcPts val="1600"/>
              </a:spcBef>
              <a:spcAft>
                <a:spcPts val="1600"/>
              </a:spcAft>
              <a:buNone/>
            </a:pPr>
            <a:r>
              <a:rPr lang="en" sz="1500">
                <a:solidFill>
                  <a:srgbClr val="000000"/>
                </a:solidFill>
              </a:rPr>
              <a:t>Source: Bintou Diallo, Afrique au Féminin</a:t>
            </a:r>
            <a:endParaRPr sz="1500">
              <a:solidFill>
                <a:srgbClr val="00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18"/>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Question 2</a:t>
            </a:r>
            <a:endParaRPr/>
          </a:p>
        </p:txBody>
      </p:sp>
      <p:sp>
        <p:nvSpPr>
          <p:cNvPr id="101" name="Google Shape;101;p18"/>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400">
                <a:solidFill>
                  <a:srgbClr val="000000"/>
                </a:solidFill>
              </a:rPr>
              <a:t>Quel communauté Autochtone n’est pas admissible au ‘’statut d’Indien’’? </a:t>
            </a:r>
            <a:endParaRPr sz="2400">
              <a:solidFill>
                <a:srgbClr val="000000"/>
              </a:solidFill>
            </a:endParaRPr>
          </a:p>
          <a:p>
            <a:pPr marL="457200" lvl="0" indent="-381000" algn="l" rtl="0">
              <a:spcBef>
                <a:spcPts val="1600"/>
              </a:spcBef>
              <a:spcAft>
                <a:spcPts val="0"/>
              </a:spcAft>
              <a:buClr>
                <a:srgbClr val="000000"/>
              </a:buClr>
              <a:buSzPts val="2400"/>
              <a:buChar char="❏"/>
            </a:pPr>
            <a:r>
              <a:rPr lang="en" sz="2400">
                <a:solidFill>
                  <a:srgbClr val="000000"/>
                </a:solidFill>
              </a:rPr>
              <a:t>Les Cris</a:t>
            </a:r>
            <a:endParaRPr sz="2400">
              <a:solidFill>
                <a:srgbClr val="000000"/>
              </a:solidFill>
            </a:endParaRPr>
          </a:p>
          <a:p>
            <a:pPr marL="457200" lvl="0" indent="-381000" algn="l" rtl="0">
              <a:spcBef>
                <a:spcPts val="0"/>
              </a:spcBef>
              <a:spcAft>
                <a:spcPts val="0"/>
              </a:spcAft>
              <a:buClr>
                <a:srgbClr val="000000"/>
              </a:buClr>
              <a:buSzPts val="2400"/>
              <a:buChar char="❏"/>
            </a:pPr>
            <a:r>
              <a:rPr lang="en" sz="2400">
                <a:solidFill>
                  <a:srgbClr val="000000"/>
                </a:solidFill>
              </a:rPr>
              <a:t>Les Attikameks</a:t>
            </a:r>
            <a:endParaRPr sz="2400">
              <a:solidFill>
                <a:srgbClr val="000000"/>
              </a:solidFill>
            </a:endParaRPr>
          </a:p>
          <a:p>
            <a:pPr marL="457200" lvl="0" indent="-381000" algn="l" rtl="0">
              <a:spcBef>
                <a:spcPts val="0"/>
              </a:spcBef>
              <a:spcAft>
                <a:spcPts val="0"/>
              </a:spcAft>
              <a:buClr>
                <a:srgbClr val="000000"/>
              </a:buClr>
              <a:buSzPts val="2400"/>
              <a:buChar char="❏"/>
            </a:pPr>
            <a:r>
              <a:rPr lang="en" sz="2400">
                <a:solidFill>
                  <a:srgbClr val="000000"/>
                </a:solidFill>
              </a:rPr>
              <a:t>Les Naskapis</a:t>
            </a:r>
            <a:endParaRPr sz="2400">
              <a:solidFill>
                <a:srgbClr val="000000"/>
              </a:solidFill>
            </a:endParaRPr>
          </a:p>
          <a:p>
            <a:pPr marL="457200" lvl="0" indent="-381000" algn="l" rtl="0">
              <a:spcBef>
                <a:spcPts val="0"/>
              </a:spcBef>
              <a:spcAft>
                <a:spcPts val="0"/>
              </a:spcAft>
              <a:buClr>
                <a:srgbClr val="000000"/>
              </a:buClr>
              <a:buSzPts val="2400"/>
              <a:buChar char="❏"/>
            </a:pPr>
            <a:r>
              <a:rPr lang="en" sz="2400">
                <a:solidFill>
                  <a:srgbClr val="000000"/>
                </a:solidFill>
              </a:rPr>
              <a:t>Les Inuits</a:t>
            </a:r>
            <a:endParaRPr sz="2400">
              <a:solidFill>
                <a:srgbClr val="000000"/>
              </a:solidFill>
            </a:endParaRPr>
          </a:p>
          <a:p>
            <a:pPr marL="457200" lvl="0" indent="-381000" algn="l" rtl="0">
              <a:spcBef>
                <a:spcPts val="0"/>
              </a:spcBef>
              <a:spcAft>
                <a:spcPts val="0"/>
              </a:spcAft>
              <a:buClr>
                <a:srgbClr val="000000"/>
              </a:buClr>
              <a:buSzPts val="2400"/>
              <a:buChar char="❏"/>
            </a:pPr>
            <a:r>
              <a:rPr lang="en" sz="2400">
                <a:solidFill>
                  <a:srgbClr val="000000"/>
                </a:solidFill>
              </a:rPr>
              <a:t>Aucun</a:t>
            </a:r>
            <a:endParaRPr sz="2400">
              <a:solidFill>
                <a:srgbClr val="00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19"/>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Réponse</a:t>
            </a:r>
            <a:endParaRPr/>
          </a:p>
        </p:txBody>
      </p:sp>
      <p:sp>
        <p:nvSpPr>
          <p:cNvPr id="107" name="Google Shape;107;p19"/>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000000"/>
                </a:solidFill>
              </a:rPr>
              <a:t>Quel communauté Autochtone n’est pas admissible au ‘’statut d’Indien’’? </a:t>
            </a:r>
            <a:endParaRPr>
              <a:solidFill>
                <a:srgbClr val="000000"/>
              </a:solidFill>
            </a:endParaRPr>
          </a:p>
          <a:p>
            <a:pPr marL="457200" lvl="0" indent="-342900" algn="l" rtl="0">
              <a:spcBef>
                <a:spcPts val="1600"/>
              </a:spcBef>
              <a:spcAft>
                <a:spcPts val="0"/>
              </a:spcAft>
              <a:buClr>
                <a:srgbClr val="000000"/>
              </a:buClr>
              <a:buSzPts val="1800"/>
              <a:buChar char="❏"/>
            </a:pPr>
            <a:r>
              <a:rPr lang="en">
                <a:solidFill>
                  <a:srgbClr val="000000"/>
                </a:solidFill>
              </a:rPr>
              <a:t>Les Inuits</a:t>
            </a:r>
            <a:endParaRPr>
              <a:solidFill>
                <a:srgbClr val="000000"/>
              </a:solidFill>
            </a:endParaRPr>
          </a:p>
          <a:p>
            <a:pPr marL="0" lvl="0" indent="0" algn="l" rtl="0">
              <a:spcBef>
                <a:spcPts val="1600"/>
              </a:spcBef>
              <a:spcAft>
                <a:spcPts val="0"/>
              </a:spcAft>
              <a:buNone/>
            </a:pPr>
            <a:r>
              <a:rPr lang="en">
                <a:solidFill>
                  <a:srgbClr val="000000"/>
                </a:solidFill>
              </a:rPr>
              <a:t>Certaines pratiques ancestrales, comme la chasse au phoque, sont rendus illégales. </a:t>
            </a:r>
            <a:endParaRPr>
              <a:solidFill>
                <a:srgbClr val="000000"/>
              </a:solidFill>
            </a:endParaRPr>
          </a:p>
          <a:p>
            <a:pPr marL="0" lvl="0" indent="0" algn="l" rtl="0">
              <a:spcBef>
                <a:spcPts val="1600"/>
              </a:spcBef>
              <a:spcAft>
                <a:spcPts val="0"/>
              </a:spcAft>
              <a:buNone/>
            </a:pPr>
            <a:r>
              <a:rPr lang="en">
                <a:solidFill>
                  <a:srgbClr val="000000"/>
                </a:solidFill>
              </a:rPr>
              <a:t>En plus, il y a un manque de possibilité d’emploi, d’éducation et de services médicaux dans leur régions. </a:t>
            </a:r>
            <a:endParaRPr>
              <a:solidFill>
                <a:srgbClr val="000000"/>
              </a:solidFill>
            </a:endParaRPr>
          </a:p>
          <a:p>
            <a:pPr marL="0" lvl="0" indent="0" algn="l" rtl="0">
              <a:spcBef>
                <a:spcPts val="1600"/>
              </a:spcBef>
              <a:spcAft>
                <a:spcPts val="0"/>
              </a:spcAft>
              <a:buNone/>
            </a:pPr>
            <a:r>
              <a:rPr lang="en">
                <a:solidFill>
                  <a:srgbClr val="000000"/>
                </a:solidFill>
              </a:rPr>
              <a:t>Donc, les Inuits se retrouvent sans ressources pour subvenir à leurs besoins. C’est pour cette raison que plusieurs décident d’aller dans les grandes villes. </a:t>
            </a:r>
            <a:endParaRPr>
              <a:solidFill>
                <a:srgbClr val="000000"/>
              </a:solidFill>
            </a:endParaRPr>
          </a:p>
          <a:p>
            <a:pPr marL="0" lvl="0" indent="0" algn="l" rtl="0">
              <a:spcBef>
                <a:spcPts val="1600"/>
              </a:spcBef>
              <a:spcAft>
                <a:spcPts val="0"/>
              </a:spcAft>
              <a:buNone/>
            </a:pPr>
            <a:r>
              <a:rPr lang="en" sz="1300">
                <a:solidFill>
                  <a:srgbClr val="000000"/>
                </a:solidFill>
              </a:rPr>
              <a:t>Source: Jessica Quijano, Foyer des femmes autochtones</a:t>
            </a:r>
            <a:endParaRPr sz="1300">
              <a:solidFill>
                <a:srgbClr val="000000"/>
              </a:solidFill>
            </a:endParaRPr>
          </a:p>
          <a:p>
            <a:pPr marL="0" lvl="0" indent="0" algn="l" rtl="0">
              <a:spcBef>
                <a:spcPts val="1600"/>
              </a:spcBef>
              <a:spcAft>
                <a:spcPts val="1600"/>
              </a:spcAft>
              <a:buNone/>
            </a:pP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0"/>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Question 3</a:t>
            </a:r>
            <a:endParaRPr/>
          </a:p>
        </p:txBody>
      </p:sp>
      <p:sp>
        <p:nvSpPr>
          <p:cNvPr id="113" name="Google Shape;113;p20"/>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solidFill>
                  <a:srgbClr val="000000"/>
                </a:solidFill>
              </a:rPr>
              <a:t>Au Québec, ______ personnes subissent des électrochocs dans des établissements de santé à chaque année. Une personne de ______ ans peut recevoir des électrochocs.</a:t>
            </a:r>
            <a:endParaRPr>
              <a:solidFill>
                <a:srgbClr val="000000"/>
              </a:solidFill>
            </a:endParaRPr>
          </a:p>
          <a:p>
            <a:pPr marL="457200" lvl="0" indent="-342900" algn="l" rtl="0">
              <a:spcBef>
                <a:spcPts val="1600"/>
              </a:spcBef>
              <a:spcAft>
                <a:spcPts val="0"/>
              </a:spcAft>
              <a:buClr>
                <a:srgbClr val="000000"/>
              </a:buClr>
              <a:buSzPts val="1800"/>
              <a:buChar char="❏"/>
            </a:pPr>
            <a:r>
              <a:rPr lang="en">
                <a:solidFill>
                  <a:srgbClr val="000000"/>
                </a:solidFill>
              </a:rPr>
              <a:t>Des dizaines</a:t>
            </a:r>
            <a:endParaRPr>
              <a:solidFill>
                <a:srgbClr val="000000"/>
              </a:solidFill>
            </a:endParaRPr>
          </a:p>
          <a:p>
            <a:pPr marL="457200" lvl="0" indent="-342900" algn="l" rtl="0">
              <a:spcBef>
                <a:spcPts val="0"/>
              </a:spcBef>
              <a:spcAft>
                <a:spcPts val="0"/>
              </a:spcAft>
              <a:buClr>
                <a:srgbClr val="000000"/>
              </a:buClr>
              <a:buSzPts val="1800"/>
              <a:buChar char="❏"/>
            </a:pPr>
            <a:r>
              <a:rPr lang="en">
                <a:solidFill>
                  <a:srgbClr val="000000"/>
                </a:solidFill>
              </a:rPr>
              <a:t>Plus de 50 </a:t>
            </a:r>
            <a:endParaRPr>
              <a:solidFill>
                <a:srgbClr val="000000"/>
              </a:solidFill>
            </a:endParaRPr>
          </a:p>
          <a:p>
            <a:pPr marL="457200" lvl="0" indent="-342900" algn="l" rtl="0">
              <a:spcBef>
                <a:spcPts val="0"/>
              </a:spcBef>
              <a:spcAft>
                <a:spcPts val="0"/>
              </a:spcAft>
              <a:buClr>
                <a:srgbClr val="000000"/>
              </a:buClr>
              <a:buSzPts val="1800"/>
              <a:buChar char="❏"/>
            </a:pPr>
            <a:r>
              <a:rPr lang="en">
                <a:solidFill>
                  <a:srgbClr val="000000"/>
                </a:solidFill>
              </a:rPr>
              <a:t>Plus de 80 </a:t>
            </a:r>
            <a:endParaRPr>
              <a:solidFill>
                <a:srgbClr val="000000"/>
              </a:solidFill>
            </a:endParaRPr>
          </a:p>
          <a:p>
            <a:pPr marL="457200" lvl="0" indent="-342900" algn="l" rtl="0">
              <a:spcBef>
                <a:spcPts val="0"/>
              </a:spcBef>
              <a:spcAft>
                <a:spcPts val="0"/>
              </a:spcAft>
              <a:buClr>
                <a:srgbClr val="000000"/>
              </a:buClr>
              <a:buSzPts val="1800"/>
              <a:buChar char="❏"/>
            </a:pPr>
            <a:r>
              <a:rPr lang="en">
                <a:solidFill>
                  <a:srgbClr val="000000"/>
                </a:solidFill>
              </a:rPr>
              <a:t>Des centaines</a:t>
            </a:r>
            <a:endParaRPr>
              <a:solidFill>
                <a:srgbClr val="000000"/>
              </a:solidFill>
            </a:endParaRPr>
          </a:p>
          <a:p>
            <a:pPr marL="457200" lvl="0" indent="-342900" algn="l" rtl="0">
              <a:spcBef>
                <a:spcPts val="0"/>
              </a:spcBef>
              <a:spcAft>
                <a:spcPts val="0"/>
              </a:spcAft>
              <a:buClr>
                <a:srgbClr val="000000"/>
              </a:buClr>
              <a:buSzPts val="1800"/>
              <a:buChar char="❏"/>
            </a:pPr>
            <a:r>
              <a:rPr lang="en">
                <a:solidFill>
                  <a:srgbClr val="000000"/>
                </a:solidFill>
              </a:rPr>
              <a:t>Des milliers</a:t>
            </a:r>
            <a:endParaRPr>
              <a:solidFill>
                <a:srgbClr val="000000"/>
              </a:solidFill>
            </a:endParaRPr>
          </a:p>
          <a:p>
            <a:pPr marL="0" lvl="0" indent="0" algn="l" rtl="0">
              <a:spcBef>
                <a:spcPts val="1600"/>
              </a:spcBef>
              <a:spcAft>
                <a:spcPts val="1600"/>
              </a:spcAft>
              <a:buNone/>
            </a:pPr>
            <a:r>
              <a:rPr lang="en"/>
              <a:t/>
            </a:r>
            <a:br>
              <a:rPr lang="en"/>
            </a:br>
            <a:r>
              <a:rPr lang="en"/>
              <a:t/>
            </a:r>
            <a:br>
              <a:rPr lang="en"/>
            </a:br>
            <a:endParaRPr/>
          </a:p>
        </p:txBody>
      </p:sp>
      <p:sp>
        <p:nvSpPr>
          <p:cNvPr id="114" name="Google Shape;114;p20"/>
          <p:cNvSpPr txBox="1"/>
          <p:nvPr/>
        </p:nvSpPr>
        <p:spPr>
          <a:xfrm>
            <a:off x="5207600" y="2419525"/>
            <a:ext cx="3012300" cy="1986900"/>
          </a:xfrm>
          <a:prstGeom prst="rect">
            <a:avLst/>
          </a:prstGeom>
          <a:noFill/>
          <a:ln>
            <a:noFill/>
          </a:ln>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sz="1800"/>
              <a:t>25 ans</a:t>
            </a:r>
            <a:endParaRPr sz="1800"/>
          </a:p>
          <a:p>
            <a:pPr marL="457200" lvl="0" indent="-342900" algn="l" rtl="0">
              <a:spcBef>
                <a:spcPts val="0"/>
              </a:spcBef>
              <a:spcAft>
                <a:spcPts val="0"/>
              </a:spcAft>
              <a:buSzPts val="1800"/>
              <a:buChar char="❏"/>
            </a:pPr>
            <a:r>
              <a:rPr lang="en" sz="1800"/>
              <a:t>18 ans</a:t>
            </a:r>
            <a:endParaRPr sz="1800"/>
          </a:p>
          <a:p>
            <a:pPr marL="457200" lvl="0" indent="-342900" algn="l" rtl="0">
              <a:spcBef>
                <a:spcPts val="0"/>
              </a:spcBef>
              <a:spcAft>
                <a:spcPts val="0"/>
              </a:spcAft>
              <a:buSzPts val="1800"/>
              <a:buChar char="❏"/>
            </a:pPr>
            <a:r>
              <a:rPr lang="en" sz="1800"/>
              <a:t>16 ans</a:t>
            </a:r>
            <a:endParaRPr sz="1800"/>
          </a:p>
          <a:p>
            <a:pPr marL="457200" lvl="0" indent="-342900" algn="l" rtl="0">
              <a:spcBef>
                <a:spcPts val="0"/>
              </a:spcBef>
              <a:spcAft>
                <a:spcPts val="0"/>
              </a:spcAft>
              <a:buSzPts val="1800"/>
              <a:buChar char="❏"/>
            </a:pPr>
            <a:r>
              <a:rPr lang="en" sz="1800"/>
              <a:t>14 ans </a:t>
            </a:r>
            <a:endParaRPr sz="18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p21"/>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Réponse</a:t>
            </a:r>
            <a:endParaRPr/>
          </a:p>
        </p:txBody>
      </p:sp>
      <p:sp>
        <p:nvSpPr>
          <p:cNvPr id="120" name="Google Shape;120;p21"/>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200">
                <a:solidFill>
                  <a:srgbClr val="000000"/>
                </a:solidFill>
              </a:rPr>
              <a:t>Au Québec, ______ personnes subissent des électrochocs dans des établissements de santé à chaque année. Une personne de ______ ans peut recevoir des électrochocs.</a:t>
            </a:r>
            <a:endParaRPr sz="2200">
              <a:solidFill>
                <a:srgbClr val="000000"/>
              </a:solidFill>
            </a:endParaRPr>
          </a:p>
          <a:p>
            <a:pPr marL="457200" lvl="0" indent="-368300" algn="l" rtl="0">
              <a:spcBef>
                <a:spcPts val="1600"/>
              </a:spcBef>
              <a:spcAft>
                <a:spcPts val="0"/>
              </a:spcAft>
              <a:buClr>
                <a:srgbClr val="000000"/>
              </a:buClr>
              <a:buSzPts val="2200"/>
              <a:buChar char="❏"/>
            </a:pPr>
            <a:r>
              <a:rPr lang="en" sz="2200">
                <a:solidFill>
                  <a:srgbClr val="000000"/>
                </a:solidFill>
              </a:rPr>
              <a:t>Des centaines</a:t>
            </a:r>
            <a:endParaRPr sz="2200">
              <a:solidFill>
                <a:srgbClr val="000000"/>
              </a:solidFill>
            </a:endParaRPr>
          </a:p>
          <a:p>
            <a:pPr marL="457200" lvl="0" indent="-368300" algn="l" rtl="0">
              <a:spcBef>
                <a:spcPts val="0"/>
              </a:spcBef>
              <a:spcAft>
                <a:spcPts val="0"/>
              </a:spcAft>
              <a:buClr>
                <a:srgbClr val="000000"/>
              </a:buClr>
              <a:buSzPts val="2200"/>
              <a:buChar char="❏"/>
            </a:pPr>
            <a:r>
              <a:rPr lang="en" sz="2200">
                <a:solidFill>
                  <a:srgbClr val="000000"/>
                </a:solidFill>
              </a:rPr>
              <a:t>14 ans et moins (selon les statistiques disponibles)</a:t>
            </a:r>
            <a:endParaRPr sz="2200">
              <a:solidFill>
                <a:srgbClr val="000000"/>
              </a:solidFill>
            </a:endParaRPr>
          </a:p>
          <a:p>
            <a:pPr marL="0" lvl="0" indent="0" algn="l" rtl="0">
              <a:spcBef>
                <a:spcPts val="1600"/>
              </a:spcBef>
              <a:spcAft>
                <a:spcPts val="1600"/>
              </a:spcAft>
              <a:buNone/>
            </a:pPr>
            <a:r>
              <a:rPr lang="en">
                <a:solidFill>
                  <a:srgbClr val="000000"/>
                </a:solidFill>
              </a:rPr>
              <a:t>Source : Louise Baron et Marie-Laurence Tousche, Action Autonomie</a:t>
            </a:r>
            <a:endParaRPr>
              <a:solidFill>
                <a:srgbClr val="000000"/>
              </a:solidFill>
            </a:endParaRPr>
          </a:p>
        </p:txBody>
      </p:sp>
    </p:spTree>
  </p:cSld>
  <p:clrMapOvr>
    <a:masterClrMapping/>
  </p:clrMapOvr>
</p:sld>
</file>

<file path=ppt/theme/theme1.xml><?xml version="1.0" encoding="utf-8"?>
<a:theme xmlns:a="http://schemas.openxmlformats.org/drawingml/2006/main" name="Tropic">
  <a:themeElements>
    <a:clrScheme name="Tropic">
      <a:dk1>
        <a:srgbClr val="A1E8D9"/>
      </a:dk1>
      <a:lt1>
        <a:srgbClr val="FFFFFF"/>
      </a:lt1>
      <a:dk2>
        <a:srgbClr val="695D46"/>
      </a:dk2>
      <a:lt2>
        <a:srgbClr val="B3A77D"/>
      </a:lt2>
      <a:accent1>
        <a:srgbClr val="EF6C00"/>
      </a:accent1>
      <a:accent2>
        <a:srgbClr val="009668"/>
      </a:accent2>
      <a:accent3>
        <a:srgbClr val="4DB6AC"/>
      </a:accent3>
      <a:accent4>
        <a:srgbClr val="FF9800"/>
      </a:accent4>
      <a:accent5>
        <a:srgbClr val="CE93D8"/>
      </a:accent5>
      <a:accent6>
        <a:srgbClr val="EEFF41"/>
      </a:accent6>
      <a:hlink>
        <a:srgbClr val="CE93D8"/>
      </a:hlink>
      <a:folHlink>
        <a:srgbClr val="CE93D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1521</Words>
  <Application>Microsoft Office PowerPoint</Application>
  <PresentationFormat>Affichage à l'écran (16:9)</PresentationFormat>
  <Paragraphs>238</Paragraphs>
  <Slides>44</Slides>
  <Notes>44</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44</vt:i4>
      </vt:variant>
    </vt:vector>
  </HeadingPairs>
  <TitlesOfParts>
    <vt:vector size="48" baseType="lpstr">
      <vt:lpstr>PT Sans Narrow</vt:lpstr>
      <vt:lpstr>Arial</vt:lpstr>
      <vt:lpstr>Open Sans</vt:lpstr>
      <vt:lpstr>Tropic</vt:lpstr>
      <vt:lpstr>Communauté de pratique Santé, pauvreté et discriminations</vt:lpstr>
      <vt:lpstr>Table des groupes de femmes de Montréal</vt:lpstr>
      <vt:lpstr>Table des groupes de femmes de Montréal</vt:lpstr>
      <vt:lpstr>QUESTION 1</vt:lpstr>
      <vt:lpstr>Réponse</vt:lpstr>
      <vt:lpstr>Question 2</vt:lpstr>
      <vt:lpstr>Réponse</vt:lpstr>
      <vt:lpstr>Question 3</vt:lpstr>
      <vt:lpstr>Réponse</vt:lpstr>
      <vt:lpstr>Question 4</vt:lpstr>
      <vt:lpstr>Réponse</vt:lpstr>
      <vt:lpstr>La communauté de pratique</vt:lpstr>
      <vt:lpstr>Santé, pauvreté et discrimination : Quel est le lien?</vt:lpstr>
      <vt:lpstr>Santé, pauvreté et discrimination : Quel est le lien?</vt:lpstr>
      <vt:lpstr>Cela nous amènent à notre premier cadre d’analyse de notre Communauté de pratique….   Les déterminants sociaux de la santé</vt:lpstr>
      <vt:lpstr>Déterminants sociaux de la santé</vt:lpstr>
      <vt:lpstr>Déterminants sociaux de la santé</vt:lpstr>
      <vt:lpstr>Présentation PowerPoint</vt:lpstr>
      <vt:lpstr>Exemples de l’impact des déterminants sociaux de la santé</vt:lpstr>
      <vt:lpstr>Exemples de l’impact des déterminants sociaux de la santé</vt:lpstr>
      <vt:lpstr>Exercice</vt:lpstr>
      <vt:lpstr>  L’intersectionalité, c’est quoi?</vt:lpstr>
      <vt:lpstr>Présentation PowerPoint</vt:lpstr>
      <vt:lpstr>Intersectionalité : La peur de ne pas y arriver</vt:lpstr>
      <vt:lpstr>Intersectionalité</vt:lpstr>
      <vt:lpstr>Cela nous amènent à notre 2ème cadre d’analyse de notre Communauté de pratique…..  Analyse différenciée selon les sexes Intersectionnelle (ADS+)</vt:lpstr>
      <vt:lpstr>ADS+</vt:lpstr>
      <vt:lpstr>ADS+</vt:lpstr>
      <vt:lpstr>ADS+</vt:lpstr>
      <vt:lpstr>Exemple ADS+</vt:lpstr>
      <vt:lpstr>Exemple ADS+</vt:lpstr>
      <vt:lpstr>Exemple ADS+</vt:lpstr>
      <vt:lpstr>Exemple ADS+</vt:lpstr>
      <vt:lpstr>Exercice ADS+</vt:lpstr>
      <vt:lpstr>Exercice ADS+</vt:lpstr>
      <vt:lpstr>Question 5</vt:lpstr>
      <vt:lpstr>Réponse</vt:lpstr>
      <vt:lpstr>Question 6</vt:lpstr>
      <vt:lpstr>Réponse</vt:lpstr>
      <vt:lpstr>Question 7</vt:lpstr>
      <vt:lpstr>Réponse</vt:lpstr>
      <vt:lpstr>Question 8</vt:lpstr>
      <vt:lpstr>Réponse</vt:lpstr>
      <vt:lpstr>Coordonnées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Communauté de pratique Santé, pauvreté et discriminations</dc:title>
  <dc:creator>User</dc:creator>
  <cp:lastModifiedBy>User</cp:lastModifiedBy>
  <cp:revision>1</cp:revision>
  <dcterms:modified xsi:type="dcterms:W3CDTF">2020-12-02T14:16:41Z</dcterms:modified>
</cp:coreProperties>
</file>