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5143500" type="screen16x9"/>
  <p:notesSz cx="6858000" cy="9144000"/>
  <p:embeddedFontLst>
    <p:embeddedFont>
      <p:font typeface="PT Sans Narrow" panose="020B0604020202020204" charset="0"/>
      <p:regular r:id="rId47"/>
      <p:bold r:id="rId48"/>
    </p:embeddedFont>
    <p:embeddedFont>
      <p:font typeface="Open Sans" panose="020B0606030504020204" pitchFamily="34" charset="0"/>
      <p:regular r:id="rId49"/>
      <p:bold r:id="rId50"/>
      <p:italic r:id="rId51"/>
      <p:boldItalic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1.fntdata"/><Relationship Id="rId50" Type="http://schemas.openxmlformats.org/officeDocument/2006/relationships/font" Target="fonts/font4.fntdata"/><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2.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5.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888da0f2d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888da0f2d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888da0f2d_0_3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888da0f2d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6be02f55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6be02f55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3ecaf11da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3ecaf11d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a6f3243916_0_8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a6f3243916_0_8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3ecaf11da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3ecaf11da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9df898ba0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9df898ba0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9df898ba0b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9df898ba0b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9df898ba0b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9df898ba0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9df898ba0b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9df898ba0b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a888da0f2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a888da0f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53ecaf11da_1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53ecaf11da_1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53ecaf11da_1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53ecaf11da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53ecaf11da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53ecaf11da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53ecaf11da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53ecaf11d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3ecaf11da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53ecaf11da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53ecaf11da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53ecaf11da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53ecaf11da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53ecaf11da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9df898ba0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9df898ba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a6f3243916_0_8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a6f3243916_0_8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a15643dee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a15643dee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888da0f2d_0_8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888da0f2d_0_8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9df898ba0b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9df898ba0b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53ecaf11da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53ecaf11da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53ecaf11da_1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53ecaf11da_1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53ecaf11da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53ecaf11da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53ecaf11da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53ecaf11da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53ecaf11da_1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53ecaf11da_1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a888da0f2d_0_4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a888da0f2d_0_4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a888da0f2d_0_4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a888da0f2d_0_4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888da0f2d_0_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a888da0f2d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a888da0f2d_0_5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a888da0f2d_0_5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a888da0f2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a888da0f2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a888da0f2d_0_6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a888da0f2d_0_6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a888da0f2d_0_6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a888da0f2d_0_6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a888da0f2d_0_7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a888da0f2d_0_7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a888da0f2d_0_7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a888da0f2d_0_7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a8b9f8b05c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a8b9f8b05c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a888da0f2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a888da0f2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a888da0f2d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a888da0f2d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a888da0f2d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a888da0f2d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a888da0f2d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a888da0f2d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888da0f2d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888da0f2d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lB_y5PYJK94"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mailto:catherine.t@tgfm.org" TargetMode="External"/><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300"/>
              <a:t>Communauté de pratique</a:t>
            </a:r>
            <a:endParaRPr sz="4300"/>
          </a:p>
          <a:p>
            <a:pPr marL="0" lvl="0" indent="0" algn="ctr" rtl="0">
              <a:spcBef>
                <a:spcPts val="0"/>
              </a:spcBef>
              <a:spcAft>
                <a:spcPts val="0"/>
              </a:spcAft>
              <a:buNone/>
            </a:pPr>
            <a:r>
              <a:rPr lang="en" sz="4300"/>
              <a:t>Santé, pauvreté et discriminations</a:t>
            </a:r>
            <a:endParaRPr sz="430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900"/>
              <a:t>Table des groupes de femme de Montréal</a:t>
            </a:r>
            <a:endParaRPr sz="1900"/>
          </a:p>
          <a:p>
            <a:pPr marL="0" lvl="0" indent="0" algn="ctr" rtl="0">
              <a:spcBef>
                <a:spcPts val="0"/>
              </a:spcBef>
              <a:spcAft>
                <a:spcPts val="0"/>
              </a:spcAft>
              <a:buNone/>
            </a:pPr>
            <a:r>
              <a:rPr lang="en" sz="1600"/>
              <a:t>Catherine Théroux et Zaréma Bulgak</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4</a:t>
            </a:r>
            <a:endParaRPr/>
          </a:p>
        </p:txBody>
      </p:sp>
      <p:sp>
        <p:nvSpPr>
          <p:cNvPr id="126" name="Google Shape;126;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solidFill>
                  <a:srgbClr val="000000"/>
                </a:solidFill>
              </a:rPr>
              <a:t>L’homosexualité était considéré comme une maladie mentale dans le DSM jusqu’en…</a:t>
            </a:r>
            <a:endParaRPr sz="2300">
              <a:solidFill>
                <a:srgbClr val="000000"/>
              </a:solidFill>
            </a:endParaRPr>
          </a:p>
          <a:p>
            <a:pPr marL="457200" lvl="0" indent="-374650" algn="l" rtl="0">
              <a:spcBef>
                <a:spcPts val="1600"/>
              </a:spcBef>
              <a:spcAft>
                <a:spcPts val="0"/>
              </a:spcAft>
              <a:buClr>
                <a:srgbClr val="000000"/>
              </a:buClr>
              <a:buSzPts val="2300"/>
              <a:buChar char="❏"/>
            </a:pPr>
            <a:r>
              <a:rPr lang="en" sz="2300">
                <a:solidFill>
                  <a:srgbClr val="000000"/>
                </a:solidFill>
              </a:rPr>
              <a:t>1953</a:t>
            </a:r>
            <a:endParaRPr sz="2300">
              <a:solidFill>
                <a:srgbClr val="000000"/>
              </a:solidFill>
            </a:endParaRPr>
          </a:p>
          <a:p>
            <a:pPr marL="457200" lvl="0" indent="-374650" algn="l" rtl="0">
              <a:spcBef>
                <a:spcPts val="0"/>
              </a:spcBef>
              <a:spcAft>
                <a:spcPts val="0"/>
              </a:spcAft>
              <a:buClr>
                <a:srgbClr val="000000"/>
              </a:buClr>
              <a:buSzPts val="2300"/>
              <a:buChar char="❏"/>
            </a:pPr>
            <a:r>
              <a:rPr lang="en" sz="2300">
                <a:solidFill>
                  <a:srgbClr val="000000"/>
                </a:solidFill>
              </a:rPr>
              <a:t>1963</a:t>
            </a:r>
            <a:endParaRPr sz="2300">
              <a:solidFill>
                <a:srgbClr val="000000"/>
              </a:solidFill>
            </a:endParaRPr>
          </a:p>
          <a:p>
            <a:pPr marL="457200" lvl="0" indent="-374650" algn="l" rtl="0">
              <a:spcBef>
                <a:spcPts val="0"/>
              </a:spcBef>
              <a:spcAft>
                <a:spcPts val="0"/>
              </a:spcAft>
              <a:buClr>
                <a:srgbClr val="000000"/>
              </a:buClr>
              <a:buSzPts val="2300"/>
              <a:buChar char="❏"/>
            </a:pPr>
            <a:r>
              <a:rPr lang="en" sz="2300">
                <a:solidFill>
                  <a:srgbClr val="000000"/>
                </a:solidFill>
              </a:rPr>
              <a:t>1973</a:t>
            </a:r>
            <a:endParaRPr sz="2300">
              <a:solidFill>
                <a:srgbClr val="000000"/>
              </a:solidFill>
            </a:endParaRPr>
          </a:p>
          <a:p>
            <a:pPr marL="457200" lvl="0" indent="-374650" algn="l" rtl="0">
              <a:spcBef>
                <a:spcPts val="0"/>
              </a:spcBef>
              <a:spcAft>
                <a:spcPts val="0"/>
              </a:spcAft>
              <a:buClr>
                <a:srgbClr val="000000"/>
              </a:buClr>
              <a:buSzPts val="2300"/>
              <a:buChar char="❏"/>
            </a:pPr>
            <a:r>
              <a:rPr lang="en" sz="2300">
                <a:solidFill>
                  <a:srgbClr val="000000"/>
                </a:solidFill>
              </a:rPr>
              <a:t>1983</a:t>
            </a:r>
            <a:endParaRPr sz="23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132" name="Google Shape;132;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L’homosexualité était considéré comme une maladie mentale dans le DSM jusqu’en...</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1973</a:t>
            </a:r>
            <a:endParaRPr>
              <a:solidFill>
                <a:srgbClr val="000000"/>
              </a:solidFill>
            </a:endParaRPr>
          </a:p>
          <a:p>
            <a:pPr marL="0" lvl="0" indent="0" algn="l" rtl="0">
              <a:spcBef>
                <a:spcPts val="1600"/>
              </a:spcBef>
              <a:spcAft>
                <a:spcPts val="0"/>
              </a:spcAft>
              <a:buNone/>
            </a:pPr>
            <a:r>
              <a:rPr lang="en">
                <a:solidFill>
                  <a:srgbClr val="000000"/>
                </a:solidFill>
              </a:rPr>
              <a:t>Les personnes LGBTQIA+ pouvaient perdre leur emploi, être rejeté.e.s par leurs familles ou être interné.e.s en psychiatrie.</a:t>
            </a:r>
            <a:endParaRPr>
              <a:solidFill>
                <a:srgbClr val="000000"/>
              </a:solidFill>
            </a:endParaRPr>
          </a:p>
          <a:p>
            <a:pPr marL="0" lvl="0" indent="0" algn="l" rtl="0">
              <a:spcBef>
                <a:spcPts val="1600"/>
              </a:spcBef>
              <a:spcAft>
                <a:spcPts val="0"/>
              </a:spcAft>
              <a:buNone/>
            </a:pPr>
            <a:r>
              <a:rPr lang="en" sz="1300">
                <a:solidFill>
                  <a:srgbClr val="000000"/>
                </a:solidFill>
              </a:rPr>
              <a:t>Source: Suzie Bordeleau, Centre de solidarité lesbienne</a:t>
            </a:r>
            <a:endParaRPr sz="1300">
              <a:solidFill>
                <a:srgbClr val="000000"/>
              </a:solidFill>
            </a:endParaRPr>
          </a:p>
          <a:p>
            <a:pPr marL="0" lvl="0" indent="0" algn="l" rtl="0">
              <a:spcBef>
                <a:spcPts val="1600"/>
              </a:spcBef>
              <a:spcAft>
                <a:spcPts val="0"/>
              </a:spcAft>
              <a:buNone/>
            </a:pPr>
            <a:r>
              <a:rPr lang="en">
                <a:solidFill>
                  <a:srgbClr val="000000"/>
                </a:solidFill>
              </a:rPr>
              <a:t>Aujourd’hui en 2020, toute personne ayant 47 ans et plus ont possiblement vécu cette réalité. </a:t>
            </a:r>
            <a:endParaRPr>
              <a:solidFill>
                <a:srgbClr val="000000"/>
              </a:solidFill>
            </a:endParaRPr>
          </a:p>
          <a:p>
            <a:pPr marL="45720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 communauté de pratique</a:t>
            </a:r>
            <a:endParaRPr/>
          </a:p>
        </p:txBody>
      </p:sp>
      <p:sp>
        <p:nvSpPr>
          <p:cNvPr id="138" name="Google Shape;138;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55600" algn="l" rtl="0">
              <a:lnSpc>
                <a:spcPct val="150000"/>
              </a:lnSpc>
              <a:spcBef>
                <a:spcPts val="0"/>
              </a:spcBef>
              <a:spcAft>
                <a:spcPts val="0"/>
              </a:spcAft>
              <a:buClr>
                <a:srgbClr val="000000"/>
              </a:buClr>
              <a:buSzPts val="2000"/>
              <a:buChar char="●"/>
            </a:pPr>
            <a:r>
              <a:rPr lang="en" sz="2000">
                <a:solidFill>
                  <a:srgbClr val="000000"/>
                </a:solidFill>
              </a:rPr>
              <a:t>Favoriser le partage d’expertise et d’outils entre intervenantes</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Réfléchir au lien entre la santé, la pauvreté et la discrimination de façon intersectionelle</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Mieux connaitre les enjeux de différentes communautés en terme de santé, pauvreté et discrimination</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Viser à améliorer nos pratiques en tant que intervenantes</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2 cadres d’analyse...</a:t>
            </a:r>
            <a:endParaRPr sz="20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Santé, pauvreté et discrimination : Quel est le lien?</a:t>
            </a:r>
            <a:endParaRPr/>
          </a:p>
        </p:txBody>
      </p:sp>
      <p:sp>
        <p:nvSpPr>
          <p:cNvPr id="144" name="Google Shape;144;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a:t/>
            </a:r>
            <a:br>
              <a:rPr lang="en" sz="2600"/>
            </a:br>
            <a:r>
              <a:rPr lang="en" sz="2600"/>
              <a:t/>
            </a:r>
            <a:br>
              <a:rPr lang="en" sz="2600"/>
            </a:br>
            <a:r>
              <a:rPr lang="en" sz="2600"/>
              <a:t>La santé, la pauvreté et la discrimination sont toutes des sujets interreliées.</a:t>
            </a:r>
            <a:endParaRPr sz="2600"/>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45" name="Google Shape;145;p25"/>
          <p:cNvPicPr preferRelativeResize="0"/>
          <p:nvPr/>
        </p:nvPicPr>
        <p:blipFill>
          <a:blip r:embed="rId3">
            <a:alphaModFix/>
          </a:blip>
          <a:stretch>
            <a:fillRect/>
          </a:stretch>
        </p:blipFill>
        <p:spPr>
          <a:xfrm>
            <a:off x="-632900" y="3224050"/>
            <a:ext cx="10365051" cy="24143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body" idx="1"/>
          </p:nvPr>
        </p:nvSpPr>
        <p:spPr>
          <a:xfrm>
            <a:off x="311700" y="1297900"/>
            <a:ext cx="8520600" cy="327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t>Par exemple...</a:t>
            </a:r>
            <a:endParaRPr sz="1900"/>
          </a:p>
          <a:p>
            <a:pPr marL="457200" lvl="0" indent="-349250" algn="l" rtl="0">
              <a:spcBef>
                <a:spcPts val="1600"/>
              </a:spcBef>
              <a:spcAft>
                <a:spcPts val="0"/>
              </a:spcAft>
              <a:buSzPts val="1900"/>
              <a:buChar char="➔"/>
            </a:pPr>
            <a:r>
              <a:rPr lang="en" sz="1900"/>
              <a:t>Une femme peut vivre de la discrimination à l’emploi</a:t>
            </a:r>
            <a:br>
              <a:rPr lang="en" sz="1900"/>
            </a:br>
            <a:endParaRPr sz="1900"/>
          </a:p>
          <a:p>
            <a:pPr marL="457200" lvl="0" indent="-349250" algn="l" rtl="0">
              <a:spcBef>
                <a:spcPts val="0"/>
              </a:spcBef>
              <a:spcAft>
                <a:spcPts val="0"/>
              </a:spcAft>
              <a:buSzPts val="1900"/>
              <a:buChar char="➔"/>
            </a:pPr>
            <a:r>
              <a:rPr lang="en" sz="1900"/>
              <a:t>Ne pas avoir d’emploi amène de la pauvreté</a:t>
            </a:r>
            <a:br>
              <a:rPr lang="en" sz="1900"/>
            </a:br>
            <a:endParaRPr sz="1900"/>
          </a:p>
          <a:p>
            <a:pPr marL="457200" lvl="0" indent="-349250" algn="l" rtl="0">
              <a:spcBef>
                <a:spcPts val="0"/>
              </a:spcBef>
              <a:spcAft>
                <a:spcPts val="0"/>
              </a:spcAft>
              <a:buSzPts val="1900"/>
              <a:buChar char="➔"/>
            </a:pPr>
            <a:r>
              <a:rPr lang="en" sz="1900"/>
              <a:t>La pauvreté amène des problèmes par rapport au coût du logement</a:t>
            </a:r>
            <a:br>
              <a:rPr lang="en" sz="1900"/>
            </a:br>
            <a:endParaRPr sz="1900"/>
          </a:p>
          <a:p>
            <a:pPr marL="457200" lvl="0" indent="-349250" algn="l" rtl="0">
              <a:spcBef>
                <a:spcPts val="0"/>
              </a:spcBef>
              <a:spcAft>
                <a:spcPts val="0"/>
              </a:spcAft>
              <a:buSzPts val="1900"/>
              <a:buChar char="➔"/>
            </a:pPr>
            <a:r>
              <a:rPr lang="en" sz="1900"/>
              <a:t>Les logements insalubres coûtent moins cher</a:t>
            </a:r>
            <a:br>
              <a:rPr lang="en" sz="1900"/>
            </a:br>
            <a:endParaRPr sz="1900"/>
          </a:p>
          <a:p>
            <a:pPr marL="457200" lvl="0" indent="-349250" algn="l" rtl="0">
              <a:spcBef>
                <a:spcPts val="0"/>
              </a:spcBef>
              <a:spcAft>
                <a:spcPts val="0"/>
              </a:spcAft>
              <a:buSzPts val="1900"/>
              <a:buChar char="➔"/>
            </a:pPr>
            <a:r>
              <a:rPr lang="en" sz="1900"/>
              <a:t>Un logement insalubre amène des problèmes respiratoires</a:t>
            </a:r>
            <a:endParaRPr sz="1900"/>
          </a:p>
          <a:p>
            <a:pPr marL="0" lvl="0" indent="0" algn="l" rtl="0">
              <a:spcBef>
                <a:spcPts val="1600"/>
              </a:spcBef>
              <a:spcAft>
                <a:spcPts val="1600"/>
              </a:spcAft>
              <a:buNone/>
            </a:pPr>
            <a:endParaRPr/>
          </a:p>
        </p:txBody>
      </p:sp>
      <p:sp>
        <p:nvSpPr>
          <p:cNvPr id="151" name="Google Shape;151;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Santé, pauvreté et discrimination : Quel est le lien?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311700" y="445025"/>
            <a:ext cx="4580100" cy="447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Cela nous amènent à notre premier cadre d’analyse de notre Communauté de pratique….</a:t>
            </a:r>
            <a:endParaRPr sz="2300"/>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r>
              <a:rPr lang="en" sz="3800"/>
              <a:t>Les déterminants sociaux de la santé</a:t>
            </a:r>
            <a:endParaRPr sz="3800"/>
          </a:p>
        </p:txBody>
      </p:sp>
      <p:pic>
        <p:nvPicPr>
          <p:cNvPr id="157" name="Google Shape;157;p27"/>
          <p:cNvPicPr preferRelativeResize="0"/>
          <p:nvPr/>
        </p:nvPicPr>
        <p:blipFill>
          <a:blip r:embed="rId3">
            <a:alphaModFix/>
          </a:blip>
          <a:stretch>
            <a:fillRect/>
          </a:stretch>
        </p:blipFill>
        <p:spPr>
          <a:xfrm>
            <a:off x="5377301" y="760352"/>
            <a:ext cx="3389025" cy="3388974"/>
          </a:xfrm>
          <a:prstGeom prst="rect">
            <a:avLst/>
          </a:prstGeom>
          <a:noFill/>
          <a:ln w="76200" cap="flat" cmpd="sng">
            <a:solidFill>
              <a:schemeClr val="dk1"/>
            </a:solidFill>
            <a:prstDash val="solid"/>
            <a:round/>
            <a:headEnd type="none" w="sm" len="sm"/>
            <a:tailEnd type="none" w="sm" len="s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Déterminants sociaux de la santé</a:t>
            </a:r>
            <a:endParaRPr/>
          </a:p>
        </p:txBody>
      </p:sp>
      <p:sp>
        <p:nvSpPr>
          <p:cNvPr id="163" name="Google Shape;163;p28"/>
          <p:cNvSpPr txBox="1">
            <a:spLocks noGrp="1"/>
          </p:cNvSpPr>
          <p:nvPr>
            <p:ph type="body" idx="1"/>
          </p:nvPr>
        </p:nvSpPr>
        <p:spPr>
          <a:xfrm>
            <a:off x="311700" y="1650400"/>
            <a:ext cx="8520600" cy="2918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Souvent quand on pense à la santé, on pense à l’individu. </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Pourtant, il y a plein de facteurs sociaux qui ont aussi un impact sur la santé</a:t>
            </a:r>
            <a:endParaRPr sz="2000">
              <a:solidFill>
                <a:srgbClr val="000000"/>
              </a:solidFill>
            </a:endParaRPr>
          </a:p>
          <a:p>
            <a:pPr marL="0" lvl="0" indent="0" algn="l" rtl="0">
              <a:spcBef>
                <a:spcPts val="1600"/>
              </a:spcBef>
              <a:spcAft>
                <a:spcPts val="0"/>
              </a:spcAft>
              <a:buNone/>
            </a:pPr>
            <a:r>
              <a:rPr lang="en" sz="2000">
                <a:solidFill>
                  <a:srgbClr val="000000"/>
                </a:solidFill>
              </a:rPr>
              <a:t>But : </a:t>
            </a:r>
            <a:endParaRPr sz="2000">
              <a:solidFill>
                <a:srgbClr val="000000"/>
              </a:solidFill>
            </a:endParaRPr>
          </a:p>
          <a:p>
            <a:pPr marL="457200" lvl="0" indent="-355600" algn="l" rtl="0">
              <a:spcBef>
                <a:spcPts val="1600"/>
              </a:spcBef>
              <a:spcAft>
                <a:spcPts val="0"/>
              </a:spcAft>
              <a:buClr>
                <a:srgbClr val="000000"/>
              </a:buClr>
              <a:buSzPts val="2000"/>
              <a:buChar char="●"/>
            </a:pPr>
            <a:r>
              <a:rPr lang="en" sz="2000">
                <a:solidFill>
                  <a:srgbClr val="000000"/>
                </a:solidFill>
              </a:rPr>
              <a:t>Voir la santé de la personne dans sa globalité, au delà de l’individuel</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Voir les liens avec ce que la personne vit et son état de santé</a:t>
            </a:r>
            <a:endParaRPr sz="2000">
              <a:solidFill>
                <a:srgbClr val="000000"/>
              </a:solidFill>
            </a:endParaRPr>
          </a:p>
          <a:p>
            <a:pPr marL="0" lvl="0" indent="0" algn="l" rtl="0">
              <a:spcBef>
                <a:spcPts val="1600"/>
              </a:spcBef>
              <a:spcAft>
                <a:spcPts val="0"/>
              </a:spcAft>
              <a:buNone/>
            </a:pPr>
            <a:endParaRPr sz="2000"/>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Déterminants sociaux de la santé</a:t>
            </a:r>
            <a:endParaRPr/>
          </a:p>
        </p:txBody>
      </p:sp>
      <p:sp>
        <p:nvSpPr>
          <p:cNvPr id="169" name="Google Shape;169;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Sexe biologique et identité de genre</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Race et origine ethnoculturelle</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Citoyenneté, résident temporaire, sans-papier, etc.</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Logement</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Emploi et conditions et travail</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Revenu</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Éducation</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Quartier de résidence</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Orientation sexuelle</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Handicap ou neurodiversité</a:t>
            </a:r>
            <a:endParaRPr sz="2000">
              <a:solidFill>
                <a:srgbClr val="000000"/>
              </a:solidFill>
            </a:endParaRPr>
          </a:p>
        </p:txBody>
      </p:sp>
      <p:sp>
        <p:nvSpPr>
          <p:cNvPr id="170" name="Google Shape;170;p29"/>
          <p:cNvSpPr txBox="1"/>
          <p:nvPr/>
        </p:nvSpPr>
        <p:spPr>
          <a:xfrm>
            <a:off x="6140975" y="3583225"/>
            <a:ext cx="2271600" cy="98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t>Et autres...</a:t>
            </a: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30"/>
          <p:cNvPicPr preferRelativeResize="0"/>
          <p:nvPr/>
        </p:nvPicPr>
        <p:blipFill>
          <a:blip r:embed="rId3">
            <a:alphaModFix/>
          </a:blip>
          <a:stretch>
            <a:fillRect/>
          </a:stretch>
        </p:blipFill>
        <p:spPr>
          <a:xfrm>
            <a:off x="1950650" y="-926150"/>
            <a:ext cx="5409176" cy="60696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title"/>
          </p:nvPr>
        </p:nvSpPr>
        <p:spPr>
          <a:xfrm>
            <a:off x="311700" y="3021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Exemples de l’impact des déterminants sociaux de la santé</a:t>
            </a:r>
            <a:endParaRPr/>
          </a:p>
        </p:txBody>
      </p:sp>
      <p:sp>
        <p:nvSpPr>
          <p:cNvPr id="181" name="Google Shape;181;p31"/>
          <p:cNvSpPr txBox="1">
            <a:spLocks noGrp="1"/>
          </p:cNvSpPr>
          <p:nvPr>
            <p:ph type="body" idx="1"/>
          </p:nvPr>
        </p:nvSpPr>
        <p:spPr>
          <a:xfrm>
            <a:off x="311700" y="1826675"/>
            <a:ext cx="8520600" cy="2742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b="1">
                <a:solidFill>
                  <a:srgbClr val="000000"/>
                </a:solidFill>
              </a:rPr>
              <a:t>Quartier de résidence : </a:t>
            </a:r>
            <a:r>
              <a:rPr lang="en" sz="1900">
                <a:solidFill>
                  <a:srgbClr val="000000"/>
                </a:solidFill>
              </a:rPr>
              <a:t>Il n’y a pas de parc dans le quartier. La personne joue avec ses enfants dans la rue proche de l’autoroute.</a:t>
            </a:r>
            <a:br>
              <a:rPr lang="en" sz="1900">
                <a:solidFill>
                  <a:srgbClr val="000000"/>
                </a:solidFill>
              </a:rPr>
            </a:br>
            <a:r>
              <a:rPr lang="en" sz="1900">
                <a:solidFill>
                  <a:srgbClr val="000000"/>
                </a:solidFill>
              </a:rPr>
              <a:t> </a:t>
            </a:r>
            <a:endParaRPr sz="1900">
              <a:solidFill>
                <a:srgbClr val="000000"/>
              </a:solidFill>
            </a:endParaRPr>
          </a:p>
          <a:p>
            <a:pPr marL="457200" lvl="0" indent="-349250" algn="l" rtl="0">
              <a:spcBef>
                <a:spcPts val="0"/>
              </a:spcBef>
              <a:spcAft>
                <a:spcPts val="0"/>
              </a:spcAft>
              <a:buClr>
                <a:srgbClr val="000000"/>
              </a:buClr>
              <a:buSzPts val="1900"/>
              <a:buChar char="●"/>
            </a:pPr>
            <a:r>
              <a:rPr lang="en" sz="1900" b="1">
                <a:solidFill>
                  <a:srgbClr val="000000"/>
                </a:solidFill>
              </a:rPr>
              <a:t>Logement :</a:t>
            </a:r>
            <a:r>
              <a:rPr lang="en" sz="1900">
                <a:solidFill>
                  <a:srgbClr val="000000"/>
                </a:solidFill>
              </a:rPr>
              <a:t> Le logement est insalubre et crée des problèmes respiratoires.</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b="1">
                <a:solidFill>
                  <a:srgbClr val="000000"/>
                </a:solidFill>
              </a:rPr>
              <a:t>Race :</a:t>
            </a:r>
            <a:r>
              <a:rPr lang="en" sz="1900">
                <a:solidFill>
                  <a:srgbClr val="000000"/>
                </a:solidFill>
              </a:rPr>
              <a:t> Une personne racisée entend des propos racistes à tous les jours, ce qui est fâchant pour elle. La colère augmente la pression artérielle. </a:t>
            </a:r>
            <a:endParaRPr sz="1900">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Table des groupes de femmes de Montréal</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Un regroupement régional</a:t>
            </a:r>
            <a:br>
              <a:rPr lang="en" sz="2000">
                <a:solidFill>
                  <a:srgbClr val="000000"/>
                </a:solidFill>
              </a:rPr>
            </a:b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Plus de 50 membres</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Centre de femmes</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Groupes de défenses des droits</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Syndicats</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Maisons d’hébergement</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Etc.</a:t>
            </a:r>
            <a:endParaRPr sz="2000">
              <a:solidFill>
                <a:srgbClr val="000000"/>
              </a:solidFill>
            </a:endParaRPr>
          </a:p>
        </p:txBody>
      </p:sp>
      <p:pic>
        <p:nvPicPr>
          <p:cNvPr id="74" name="Google Shape;74;p14"/>
          <p:cNvPicPr preferRelativeResize="0"/>
          <p:nvPr/>
        </p:nvPicPr>
        <p:blipFill>
          <a:blip r:embed="rId3">
            <a:alphaModFix/>
          </a:blip>
          <a:stretch>
            <a:fillRect/>
          </a:stretch>
        </p:blipFill>
        <p:spPr>
          <a:xfrm>
            <a:off x="5704325" y="3048825"/>
            <a:ext cx="2948274" cy="165842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2"/>
          <p:cNvSpPr txBox="1">
            <a:spLocks noGrp="1"/>
          </p:cNvSpPr>
          <p:nvPr>
            <p:ph type="title"/>
          </p:nvPr>
        </p:nvSpPr>
        <p:spPr>
          <a:xfrm>
            <a:off x="311700" y="2687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Exemples de l’impact des déterminants sociaux de la santé</a:t>
            </a:r>
            <a:endParaRPr/>
          </a:p>
        </p:txBody>
      </p:sp>
      <p:sp>
        <p:nvSpPr>
          <p:cNvPr id="187" name="Google Shape;187;p32"/>
          <p:cNvSpPr txBox="1">
            <a:spLocks noGrp="1"/>
          </p:cNvSpPr>
          <p:nvPr>
            <p:ph type="body" idx="1"/>
          </p:nvPr>
        </p:nvSpPr>
        <p:spPr>
          <a:xfrm>
            <a:off x="311700" y="1634375"/>
            <a:ext cx="8520600" cy="2934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b="1">
                <a:solidFill>
                  <a:srgbClr val="000000"/>
                </a:solidFill>
              </a:rPr>
              <a:t>Sexe et identité de genre : </a:t>
            </a:r>
            <a:r>
              <a:rPr lang="en" sz="1900">
                <a:solidFill>
                  <a:srgbClr val="000000"/>
                </a:solidFill>
              </a:rPr>
              <a:t>Une femme vit de l’harcèlement de rue. Cela affecte sa santé mentale et elle a peur de sortir seule.</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b="1">
                <a:solidFill>
                  <a:srgbClr val="000000"/>
                </a:solidFill>
              </a:rPr>
              <a:t>Revenu :</a:t>
            </a:r>
            <a:r>
              <a:rPr lang="en" sz="1900">
                <a:solidFill>
                  <a:srgbClr val="000000"/>
                </a:solidFill>
              </a:rPr>
              <a:t> Les fruits et légumes coûtent plus cher que des pâtes.</a:t>
            </a:r>
            <a:br>
              <a:rPr lang="en" sz="1900">
                <a:solidFill>
                  <a:srgbClr val="000000"/>
                </a:solidFill>
              </a:rPr>
            </a:br>
            <a:endParaRPr sz="1900">
              <a:solidFill>
                <a:srgbClr val="000000"/>
              </a:solidFill>
            </a:endParaRPr>
          </a:p>
          <a:p>
            <a:pPr marL="457200" lvl="0" indent="-368300" algn="l" rtl="0">
              <a:spcBef>
                <a:spcPts val="0"/>
              </a:spcBef>
              <a:spcAft>
                <a:spcPts val="0"/>
              </a:spcAft>
              <a:buClr>
                <a:srgbClr val="000000"/>
              </a:buClr>
              <a:buSzPts val="2200"/>
              <a:buChar char="●"/>
            </a:pPr>
            <a:r>
              <a:rPr lang="en" sz="1900" b="1">
                <a:solidFill>
                  <a:srgbClr val="000000"/>
                </a:solidFill>
              </a:rPr>
              <a:t>Orientation sexuelle : </a:t>
            </a:r>
            <a:r>
              <a:rPr lang="en" sz="1900">
                <a:solidFill>
                  <a:srgbClr val="000000"/>
                </a:solidFill>
              </a:rPr>
              <a:t>Une clinique donne juste des condoms gratuits sans penser aux couples lesbiens.</a:t>
            </a:r>
            <a:r>
              <a:rPr lang="en" sz="2200">
                <a:solidFill>
                  <a:srgbClr val="000000"/>
                </a:solidFill>
              </a:rPr>
              <a:t/>
            </a:r>
            <a:br>
              <a:rPr lang="en" sz="2200">
                <a:solidFill>
                  <a:srgbClr val="000000"/>
                </a:solidFill>
              </a:rPr>
            </a:b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Etc.</a:t>
            </a:r>
            <a:endParaRPr sz="220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3"/>
          <p:cNvSpPr txBox="1">
            <a:spLocks noGrp="1"/>
          </p:cNvSpPr>
          <p:nvPr>
            <p:ph type="title"/>
          </p:nvPr>
        </p:nvSpPr>
        <p:spPr>
          <a:xfrm>
            <a:off x="311700" y="2687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Exercice</a:t>
            </a:r>
            <a:endParaRPr/>
          </a:p>
        </p:txBody>
      </p:sp>
      <p:sp>
        <p:nvSpPr>
          <p:cNvPr id="193" name="Google Shape;193;p33"/>
          <p:cNvSpPr txBox="1">
            <a:spLocks noGrp="1"/>
          </p:cNvSpPr>
          <p:nvPr>
            <p:ph type="body" idx="1"/>
          </p:nvPr>
        </p:nvSpPr>
        <p:spPr>
          <a:xfrm>
            <a:off x="311700" y="1041525"/>
            <a:ext cx="8520600" cy="35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b="1">
                <a:solidFill>
                  <a:srgbClr val="000000"/>
                </a:solidFill>
              </a:rPr>
              <a:t>Comment est-ce ces éléments influencent la santé d’une personne? </a:t>
            </a:r>
            <a:endParaRPr sz="1900" b="1">
              <a:solidFill>
                <a:srgbClr val="000000"/>
              </a:solidFill>
            </a:endParaRPr>
          </a:p>
          <a:p>
            <a:pPr marL="457200" lvl="0" indent="-355600" algn="l" rtl="0">
              <a:lnSpc>
                <a:spcPct val="150000"/>
              </a:lnSpc>
              <a:spcBef>
                <a:spcPts val="1600"/>
              </a:spcBef>
              <a:spcAft>
                <a:spcPts val="0"/>
              </a:spcAft>
              <a:buClr>
                <a:srgbClr val="000000"/>
              </a:buClr>
              <a:buSzPts val="2000"/>
              <a:buChar char="➔"/>
            </a:pPr>
            <a:r>
              <a:rPr lang="en" sz="2000">
                <a:solidFill>
                  <a:srgbClr val="000000"/>
                </a:solidFill>
              </a:rPr>
              <a:t>Statut d’immigration</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Handicap</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Conditions de travail</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Aménagement du territoire</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Contexte politique</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Voisinage</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Services sociaux accessible</a:t>
            </a:r>
            <a:endParaRPr sz="20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4"/>
          <p:cNvSpPr txBox="1">
            <a:spLocks noGrp="1"/>
          </p:cNvSpPr>
          <p:nvPr>
            <p:ph type="title"/>
          </p:nvPr>
        </p:nvSpPr>
        <p:spPr>
          <a:xfrm>
            <a:off x="311700" y="445025"/>
            <a:ext cx="8520600" cy="428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sz="3900"/>
              <a:t>L’intersectionalité, c’est quoi?</a:t>
            </a:r>
            <a:endParaRPr sz="3900">
              <a:solidFill>
                <a:srgbClr val="B45F0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35" descr="En attendant la prochaine édition du Festival Fierté Montréal, voici une vidéo sur l’intersectionnalité qui a été réalisée en partie grâce à la participation financière du gouvernement du Québec. #QcFierPartenaire." title="Intersectionnalité 101">
            <a:hlinkClick r:id="rId3"/>
          </p:cNvPr>
          <p:cNvPicPr preferRelativeResize="0"/>
          <p:nvPr/>
        </p:nvPicPr>
        <p:blipFill>
          <a:blip r:embed="rId4">
            <a:alphaModFix/>
          </a:blip>
          <a:stretch>
            <a:fillRect/>
          </a:stretch>
        </p:blipFill>
        <p:spPr>
          <a:xfrm>
            <a:off x="9" y="0"/>
            <a:ext cx="6858017" cy="5143500"/>
          </a:xfrm>
          <a:prstGeom prst="rect">
            <a:avLst/>
          </a:prstGeom>
          <a:noFill/>
          <a:ln>
            <a:noFill/>
          </a:ln>
        </p:spPr>
      </p:pic>
      <p:sp>
        <p:nvSpPr>
          <p:cNvPr id="204" name="Google Shape;204;p35"/>
          <p:cNvSpPr txBox="1"/>
          <p:nvPr/>
        </p:nvSpPr>
        <p:spPr>
          <a:xfrm>
            <a:off x="7175725" y="197850"/>
            <a:ext cx="1726500" cy="474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b="1">
              <a:solidFill>
                <a:schemeClr val="accent5"/>
              </a:solidFill>
              <a:latin typeface="PT Sans Narrow"/>
              <a:ea typeface="PT Sans Narrow"/>
              <a:cs typeface="PT Sans Narrow"/>
              <a:sym typeface="PT Sans Narrow"/>
            </a:endParaRPr>
          </a:p>
          <a:p>
            <a:pPr marL="0" lvl="0" indent="0" algn="l" rtl="0">
              <a:spcBef>
                <a:spcPts val="0"/>
              </a:spcBef>
              <a:spcAft>
                <a:spcPts val="0"/>
              </a:spcAft>
              <a:buNone/>
            </a:pPr>
            <a:endParaRPr sz="3600" b="1">
              <a:solidFill>
                <a:schemeClr val="accent1"/>
              </a:solidFill>
              <a:latin typeface="PT Sans Narrow"/>
              <a:ea typeface="PT Sans Narrow"/>
              <a:cs typeface="PT Sans Narrow"/>
              <a:sym typeface="PT Sans Narro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1000"/>
                                        <p:tgtEl>
                                          <p:spTgt spid="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Intersectionalité : La peur de ne pas y arriver</a:t>
            </a:r>
            <a:endParaRPr/>
          </a:p>
        </p:txBody>
      </p:sp>
      <p:sp>
        <p:nvSpPr>
          <p:cNvPr id="210" name="Google Shape;210;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900">
                <a:solidFill>
                  <a:srgbClr val="202124"/>
                </a:solidFill>
                <a:highlight>
                  <a:srgbClr val="FFFFFF"/>
                </a:highlight>
              </a:rPr>
              <a:t>« Nous n'avons pas besoin d'une poignée de gens qui pratiquent le zéro déchet parfaitement. Nous avons besoin de millions de gens qui le font de façon imparfaite. » - Anne-Marie Bonneau</a:t>
            </a:r>
            <a:endParaRPr sz="1900">
              <a:solidFill>
                <a:srgbClr val="202124"/>
              </a:solidFill>
              <a:highlight>
                <a:srgbClr val="FFFFFF"/>
              </a:highlight>
            </a:endParaRPr>
          </a:p>
          <a:p>
            <a:pPr marL="0" lvl="0" indent="0" algn="l" rtl="0">
              <a:spcBef>
                <a:spcPts val="1600"/>
              </a:spcBef>
              <a:spcAft>
                <a:spcPts val="0"/>
              </a:spcAft>
              <a:buNone/>
            </a:pPr>
            <a:endParaRPr sz="2000">
              <a:solidFill>
                <a:srgbClr val="202124"/>
              </a:solidFill>
              <a:highlight>
                <a:srgbClr val="FFFFFF"/>
              </a:highlight>
            </a:endParaRPr>
          </a:p>
          <a:p>
            <a:pPr marL="0" lvl="0" indent="0" algn="l" rtl="0">
              <a:spcBef>
                <a:spcPts val="1600"/>
              </a:spcBef>
              <a:spcAft>
                <a:spcPts val="1600"/>
              </a:spcAft>
              <a:buNone/>
            </a:pPr>
            <a:r>
              <a:rPr lang="en" sz="2300">
                <a:solidFill>
                  <a:srgbClr val="202124"/>
                </a:solidFill>
                <a:highlight>
                  <a:srgbClr val="FFFFFF"/>
                </a:highlight>
              </a:rPr>
              <a:t>Nous n’avons pas besoin d’une poignée d’organismes qui sont parfaitement intersectionnels. Nous avons besoin des milliers d’organismes qui portent une attention à l'intersectionnalité, même si c’est imparfait. </a:t>
            </a:r>
            <a:endParaRPr sz="2300">
              <a:solidFill>
                <a:srgbClr val="202124"/>
              </a:solidFill>
              <a:highlight>
                <a:srgbClr val="FFFFFF"/>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Intersectionalité</a:t>
            </a:r>
            <a:endParaRPr/>
          </a:p>
        </p:txBody>
      </p:sp>
      <p:sp>
        <p:nvSpPr>
          <p:cNvPr id="216" name="Google Shape;216;p3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202124"/>
              </a:buClr>
              <a:buSzPts val="1800"/>
              <a:buChar char="●"/>
            </a:pPr>
            <a:r>
              <a:rPr lang="en">
                <a:solidFill>
                  <a:srgbClr val="202124"/>
                </a:solidFill>
                <a:highlight>
                  <a:srgbClr val="FFFFFF"/>
                </a:highlight>
              </a:rPr>
              <a:t>Soyez à l’écoute de ce que les différentes communautés veulent vous dire. </a:t>
            </a:r>
            <a:endParaRPr>
              <a:solidFill>
                <a:srgbClr val="202124"/>
              </a:solidFill>
              <a:highlight>
                <a:srgbClr val="FFFFFF"/>
              </a:highlight>
            </a:endParaRPr>
          </a:p>
          <a:p>
            <a:pPr marL="457200" lvl="0" indent="-342900" algn="l" rtl="0">
              <a:lnSpc>
                <a:spcPct val="150000"/>
              </a:lnSpc>
              <a:spcBef>
                <a:spcPts val="0"/>
              </a:spcBef>
              <a:spcAft>
                <a:spcPts val="0"/>
              </a:spcAft>
              <a:buClr>
                <a:srgbClr val="202124"/>
              </a:buClr>
              <a:buSzPts val="1800"/>
              <a:buChar char="●"/>
            </a:pPr>
            <a:r>
              <a:rPr lang="en">
                <a:solidFill>
                  <a:srgbClr val="202124"/>
                </a:solidFill>
                <a:highlight>
                  <a:srgbClr val="FFFFFF"/>
                </a:highlight>
              </a:rPr>
              <a:t>Soyez ouvertes aux changements afin de rendre vos services plus accessibles à tous.</a:t>
            </a:r>
            <a:endParaRPr>
              <a:solidFill>
                <a:srgbClr val="202124"/>
              </a:solidFill>
              <a:highlight>
                <a:srgbClr val="FFFFFF"/>
              </a:highlight>
            </a:endParaRPr>
          </a:p>
          <a:p>
            <a:pPr marL="457200" lvl="0" indent="-342900" algn="l" rtl="0">
              <a:lnSpc>
                <a:spcPct val="150000"/>
              </a:lnSpc>
              <a:spcBef>
                <a:spcPts val="0"/>
              </a:spcBef>
              <a:spcAft>
                <a:spcPts val="0"/>
              </a:spcAft>
              <a:buClr>
                <a:srgbClr val="202124"/>
              </a:buClr>
              <a:buSzPts val="1800"/>
              <a:buChar char="●"/>
            </a:pPr>
            <a:r>
              <a:rPr lang="en">
                <a:solidFill>
                  <a:srgbClr val="202124"/>
                </a:solidFill>
                <a:highlight>
                  <a:srgbClr val="FFFFFF"/>
                </a:highlight>
              </a:rPr>
              <a:t>Il n’y a pas de honte à reconnaître que nous sommes pas parfaites. </a:t>
            </a:r>
            <a:endParaRPr>
              <a:solidFill>
                <a:srgbClr val="202124"/>
              </a:solidFill>
              <a:highlight>
                <a:srgbClr val="FFFFFF"/>
              </a:highlight>
            </a:endParaRPr>
          </a:p>
          <a:p>
            <a:pPr marL="457200" lvl="0" indent="-342900" algn="l" rtl="0">
              <a:lnSpc>
                <a:spcPct val="150000"/>
              </a:lnSpc>
              <a:spcBef>
                <a:spcPts val="0"/>
              </a:spcBef>
              <a:spcAft>
                <a:spcPts val="0"/>
              </a:spcAft>
              <a:buClr>
                <a:srgbClr val="202124"/>
              </a:buClr>
              <a:buSzPts val="1800"/>
              <a:buChar char="●"/>
            </a:pPr>
            <a:r>
              <a:rPr lang="en">
                <a:solidFill>
                  <a:srgbClr val="202124"/>
                </a:solidFill>
                <a:highlight>
                  <a:srgbClr val="FFFFFF"/>
                </a:highlight>
              </a:rPr>
              <a:t>N’hésitez pas à collaborer avec d’autres organismes qui travaillent et/ou défendent les droits auprès des communautés que vous connaissez moins. </a:t>
            </a:r>
            <a:endParaRPr>
              <a:solidFill>
                <a:srgbClr val="202124"/>
              </a:solidFill>
              <a:highlight>
                <a:srgbClr val="FFFFFF"/>
              </a:highlight>
            </a:endParaRPr>
          </a:p>
          <a:p>
            <a:pPr marL="457200" lvl="0" indent="-342900" algn="l" rtl="0">
              <a:lnSpc>
                <a:spcPct val="150000"/>
              </a:lnSpc>
              <a:spcBef>
                <a:spcPts val="0"/>
              </a:spcBef>
              <a:spcAft>
                <a:spcPts val="0"/>
              </a:spcAft>
              <a:buClr>
                <a:srgbClr val="202124"/>
              </a:buClr>
              <a:buSzPts val="1800"/>
              <a:buChar char="●"/>
            </a:pPr>
            <a:r>
              <a:rPr lang="en">
                <a:solidFill>
                  <a:srgbClr val="202124"/>
                </a:solidFill>
                <a:highlight>
                  <a:srgbClr val="FFFFFF"/>
                </a:highlight>
              </a:rPr>
              <a:t>Soyez vigilantes de ne pas instrumentaliser des femmes opprimées </a:t>
            </a:r>
            <a:endParaRPr>
              <a:solidFill>
                <a:srgbClr val="202124"/>
              </a:solidFill>
              <a:highlight>
                <a:srgbClr val="FFFFFF"/>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8"/>
          <p:cNvSpPr txBox="1">
            <a:spLocks noGrp="1"/>
          </p:cNvSpPr>
          <p:nvPr>
            <p:ph type="title"/>
          </p:nvPr>
        </p:nvSpPr>
        <p:spPr>
          <a:xfrm>
            <a:off x="311700" y="445025"/>
            <a:ext cx="8520600" cy="394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Cela nous amènent à notre 2ème cadre d’analyse de notre Communauté de pratique…..</a:t>
            </a:r>
            <a:endParaRPr/>
          </a:p>
          <a:p>
            <a:pPr marL="0" lvl="0" indent="0" algn="l" rtl="0">
              <a:spcBef>
                <a:spcPts val="0"/>
              </a:spcBef>
              <a:spcAft>
                <a:spcPts val="0"/>
              </a:spcAft>
              <a:buNone/>
            </a:pPr>
            <a:endParaRPr/>
          </a:p>
          <a:p>
            <a:pPr marL="0" lvl="0" indent="0" algn="ctr" rtl="0">
              <a:spcBef>
                <a:spcPts val="0"/>
              </a:spcBef>
              <a:spcAft>
                <a:spcPts val="0"/>
              </a:spcAft>
              <a:buNone/>
            </a:pPr>
            <a:r>
              <a:rPr lang="en" sz="3700"/>
              <a:t>Analyse différenciée selon les sexes Intersectionnelle</a:t>
            </a:r>
            <a:endParaRPr sz="3700"/>
          </a:p>
          <a:p>
            <a:pPr marL="0" lvl="0" indent="0" algn="ctr" rtl="0">
              <a:spcBef>
                <a:spcPts val="0"/>
              </a:spcBef>
              <a:spcAft>
                <a:spcPts val="0"/>
              </a:spcAft>
              <a:buNone/>
            </a:pPr>
            <a:r>
              <a:rPr lang="en" sz="3700"/>
              <a:t>(ADS+)</a:t>
            </a:r>
            <a:endParaRPr sz="37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ADS+</a:t>
            </a:r>
            <a:endParaRPr/>
          </a:p>
        </p:txBody>
      </p:sp>
      <p:sp>
        <p:nvSpPr>
          <p:cNvPr id="227" name="Google Shape;227;p39"/>
          <p:cNvSpPr txBox="1">
            <a:spLocks noGrp="1"/>
          </p:cNvSpPr>
          <p:nvPr>
            <p:ph type="body" idx="1"/>
          </p:nvPr>
        </p:nvSpPr>
        <p:spPr>
          <a:xfrm>
            <a:off x="311700" y="1564625"/>
            <a:ext cx="8520600" cy="30045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a:solidFill>
                  <a:srgbClr val="000000"/>
                </a:solidFill>
              </a:rPr>
              <a:t>Analyse différencié selon les sexes intersectionnelle</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Un processus d’analyse qui tient en compte les effets qu’un projet a sur les femmes et les hommes tout en tenant compte de leur multiple identités </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Se base sur les réalités et les besoins différents de toutes les femmes</a:t>
            </a:r>
            <a:br>
              <a:rPr lang="en" sz="1900">
                <a:solidFill>
                  <a:srgbClr val="000000"/>
                </a:solidFill>
              </a:rPr>
            </a:br>
            <a:endParaRPr sz="19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ADS+</a:t>
            </a:r>
            <a:endParaRPr/>
          </a:p>
        </p:txBody>
      </p:sp>
      <p:sp>
        <p:nvSpPr>
          <p:cNvPr id="233" name="Google Shape;233;p4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a:solidFill>
                  <a:srgbClr val="000000"/>
                </a:solidFill>
              </a:rPr>
              <a:t>Cette analyse se fait tout au cours du projet</a:t>
            </a:r>
            <a:br>
              <a:rPr lang="en" sz="1900">
                <a:solidFill>
                  <a:srgbClr val="000000"/>
                </a:solidFill>
              </a:rPr>
            </a:br>
            <a:endParaRPr sz="1900">
              <a:solidFill>
                <a:srgbClr val="000000"/>
              </a:solidFill>
            </a:endParaRPr>
          </a:p>
          <a:p>
            <a:pPr marL="0" lvl="0" indent="0" algn="l" rtl="0">
              <a:spcBef>
                <a:spcPts val="1600"/>
              </a:spcBef>
              <a:spcAft>
                <a:spcPts val="0"/>
              </a:spcAft>
              <a:buNone/>
            </a:pPr>
            <a:endParaRPr sz="1900">
              <a:solidFill>
                <a:srgbClr val="000000"/>
              </a:solidFill>
            </a:endParaRPr>
          </a:p>
          <a:p>
            <a:pPr marL="457200" lvl="0" indent="0" algn="l" rtl="0">
              <a:spcBef>
                <a:spcPts val="1600"/>
              </a:spcBef>
              <a:spcAft>
                <a:spcPts val="0"/>
              </a:spcAft>
              <a:buNone/>
            </a:pPr>
            <a:endParaRPr sz="1900">
              <a:solidFill>
                <a:srgbClr val="000000"/>
              </a:solidFill>
            </a:endParaRPr>
          </a:p>
          <a:p>
            <a:pPr marL="457200" lvl="0" indent="0" algn="l" rtl="0">
              <a:spcBef>
                <a:spcPts val="1600"/>
              </a:spcBef>
              <a:spcAft>
                <a:spcPts val="1600"/>
              </a:spcAft>
              <a:buNone/>
            </a:pPr>
            <a:r>
              <a:rPr lang="en" sz="1900">
                <a:solidFill>
                  <a:srgbClr val="000000"/>
                </a:solidFill>
              </a:rPr>
              <a:t>Planification              Mise en oeuvre             Suivi                  Évaluation</a:t>
            </a:r>
            <a:endParaRPr/>
          </a:p>
        </p:txBody>
      </p:sp>
      <p:cxnSp>
        <p:nvCxnSpPr>
          <p:cNvPr id="234" name="Google Shape;234;p40"/>
          <p:cNvCxnSpPr/>
          <p:nvPr/>
        </p:nvCxnSpPr>
        <p:spPr>
          <a:xfrm>
            <a:off x="669450" y="4046450"/>
            <a:ext cx="7805100" cy="36000"/>
          </a:xfrm>
          <a:prstGeom prst="straightConnector1">
            <a:avLst/>
          </a:prstGeom>
          <a:noFill/>
          <a:ln w="114300" cap="flat" cmpd="sng">
            <a:solidFill>
              <a:schemeClr val="dk1"/>
            </a:solidFill>
            <a:prstDash val="solid"/>
            <a:round/>
            <a:headEnd type="none" w="med" len="med"/>
            <a:tailEnd type="triangle"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ADS+</a:t>
            </a:r>
            <a:endParaRPr/>
          </a:p>
        </p:txBody>
      </p:sp>
      <p:sp>
        <p:nvSpPr>
          <p:cNvPr id="240" name="Google Shape;240;p4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000000"/>
              </a:buClr>
              <a:buSzPts val="2100"/>
              <a:buChar char="●"/>
            </a:pPr>
            <a:r>
              <a:rPr lang="en" sz="2100">
                <a:solidFill>
                  <a:srgbClr val="000000"/>
                </a:solidFill>
              </a:rPr>
              <a:t>Quels sont les différents besoins et réalités chez les hommes et les femmes?</a:t>
            </a:r>
            <a:br>
              <a:rPr lang="en" sz="2100">
                <a:solidFill>
                  <a:srgbClr val="000000"/>
                </a:solidFill>
              </a:rPr>
            </a:br>
            <a:endParaRPr sz="2100">
              <a:solidFill>
                <a:srgbClr val="000000"/>
              </a:solidFill>
            </a:endParaRPr>
          </a:p>
          <a:p>
            <a:pPr marL="457200" lvl="0" indent="-361950" algn="l" rtl="0">
              <a:spcBef>
                <a:spcPts val="0"/>
              </a:spcBef>
              <a:spcAft>
                <a:spcPts val="0"/>
              </a:spcAft>
              <a:buClr>
                <a:srgbClr val="000000"/>
              </a:buClr>
              <a:buSzPts val="2100"/>
              <a:buChar char="●"/>
            </a:pPr>
            <a:r>
              <a:rPr lang="en" sz="2200">
                <a:solidFill>
                  <a:srgbClr val="000000"/>
                </a:solidFill>
              </a:rPr>
              <a:t>Est-ce que TOUTES les femmes ont ces mêmes besoins et réalités? </a:t>
            </a:r>
            <a:br>
              <a:rPr lang="en" sz="2200">
                <a:solidFill>
                  <a:srgbClr val="000000"/>
                </a:solidFill>
              </a:rPr>
            </a:b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Est-ce que cette activité est accessible pour TOUTES les femmes?</a:t>
            </a:r>
            <a:endParaRPr sz="22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Table des groupes de femmes de Montréal</a:t>
            </a:r>
            <a:endParaRPr/>
          </a:p>
        </p:txBody>
      </p:sp>
      <p:sp>
        <p:nvSpPr>
          <p:cNvPr id="80" name="Google Shape;80;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100" b="1"/>
          </a:p>
          <a:p>
            <a:pPr marL="457200" lvl="0" indent="-361950" algn="l" rtl="0">
              <a:spcBef>
                <a:spcPts val="1600"/>
              </a:spcBef>
              <a:spcAft>
                <a:spcPts val="0"/>
              </a:spcAft>
              <a:buSzPts val="2100"/>
              <a:buChar char="●"/>
            </a:pPr>
            <a:r>
              <a:rPr lang="en" sz="2100" b="1"/>
              <a:t>Mission</a:t>
            </a:r>
            <a:r>
              <a:rPr lang="en" sz="2100"/>
              <a:t>: Promouvoir et défendre l’intérêt des femmes dans une perspective féministe intersectionelle.</a:t>
            </a:r>
            <a:br>
              <a:rPr lang="en" sz="2100"/>
            </a:br>
            <a:endParaRPr sz="2100"/>
          </a:p>
          <a:p>
            <a:pPr marL="457200" lvl="0" indent="-361950" algn="l" rtl="0">
              <a:spcBef>
                <a:spcPts val="0"/>
              </a:spcBef>
              <a:spcAft>
                <a:spcPts val="0"/>
              </a:spcAft>
              <a:buSzPts val="2100"/>
              <a:buChar char="●"/>
            </a:pPr>
            <a:r>
              <a:rPr lang="en" sz="2100"/>
              <a:t>Sphères sociale, économique, politique, culturelle, etc.</a:t>
            </a:r>
            <a:endParaRPr sz="2100"/>
          </a:p>
          <a:p>
            <a:pPr marL="0" lvl="0" indent="0" algn="l" rtl="0">
              <a:spcBef>
                <a:spcPts val="1600"/>
              </a:spcBef>
              <a:spcAft>
                <a:spcPts val="1600"/>
              </a:spcAft>
              <a:buNone/>
            </a:pPr>
            <a:endParaRPr sz="2100"/>
          </a:p>
        </p:txBody>
      </p:sp>
      <p:pic>
        <p:nvPicPr>
          <p:cNvPr id="81" name="Google Shape;81;p15"/>
          <p:cNvPicPr preferRelativeResize="0"/>
          <p:nvPr/>
        </p:nvPicPr>
        <p:blipFill>
          <a:blip r:embed="rId3">
            <a:alphaModFix/>
          </a:blip>
          <a:stretch>
            <a:fillRect/>
          </a:stretch>
        </p:blipFill>
        <p:spPr>
          <a:xfrm>
            <a:off x="0" y="3973800"/>
            <a:ext cx="3160371" cy="1169700"/>
          </a:xfrm>
          <a:prstGeom prst="rect">
            <a:avLst/>
          </a:prstGeom>
          <a:noFill/>
          <a:ln>
            <a:noFill/>
          </a:ln>
        </p:spPr>
      </p:pic>
      <p:pic>
        <p:nvPicPr>
          <p:cNvPr id="82" name="Google Shape;82;p15"/>
          <p:cNvPicPr preferRelativeResize="0"/>
          <p:nvPr/>
        </p:nvPicPr>
        <p:blipFill>
          <a:blip r:embed="rId3">
            <a:alphaModFix/>
          </a:blip>
          <a:stretch>
            <a:fillRect/>
          </a:stretch>
        </p:blipFill>
        <p:spPr>
          <a:xfrm>
            <a:off x="3039675" y="3973800"/>
            <a:ext cx="3160376" cy="1169700"/>
          </a:xfrm>
          <a:prstGeom prst="rect">
            <a:avLst/>
          </a:prstGeom>
          <a:noFill/>
          <a:ln>
            <a:noFill/>
          </a:ln>
        </p:spPr>
      </p:pic>
      <p:pic>
        <p:nvPicPr>
          <p:cNvPr id="83" name="Google Shape;83;p15"/>
          <p:cNvPicPr preferRelativeResize="0"/>
          <p:nvPr/>
        </p:nvPicPr>
        <p:blipFill>
          <a:blip r:embed="rId3">
            <a:alphaModFix/>
          </a:blip>
          <a:stretch>
            <a:fillRect/>
          </a:stretch>
        </p:blipFill>
        <p:spPr>
          <a:xfrm>
            <a:off x="6111800" y="3973798"/>
            <a:ext cx="3160376" cy="116970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42"/>
          <p:cNvPicPr preferRelativeResize="0"/>
          <p:nvPr/>
        </p:nvPicPr>
        <p:blipFill>
          <a:blip r:embed="rId3">
            <a:alphaModFix/>
          </a:blip>
          <a:stretch>
            <a:fillRect/>
          </a:stretch>
        </p:blipFill>
        <p:spPr>
          <a:xfrm>
            <a:off x="5715000" y="-371550"/>
            <a:ext cx="3429000" cy="3429000"/>
          </a:xfrm>
          <a:prstGeom prst="rect">
            <a:avLst/>
          </a:prstGeom>
          <a:noFill/>
          <a:ln>
            <a:noFill/>
          </a:ln>
        </p:spPr>
      </p:pic>
      <p:sp>
        <p:nvSpPr>
          <p:cNvPr id="246" name="Google Shape;246;p42"/>
          <p:cNvSpPr txBox="1">
            <a:spLocks noGrp="1"/>
          </p:cNvSpPr>
          <p:nvPr>
            <p:ph type="title"/>
          </p:nvPr>
        </p:nvSpPr>
        <p:spPr>
          <a:xfrm>
            <a:off x="311700" y="1056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Exemple ADS+</a:t>
            </a:r>
            <a:endParaRPr/>
          </a:p>
        </p:txBody>
      </p:sp>
      <p:sp>
        <p:nvSpPr>
          <p:cNvPr id="247" name="Google Shape;247;p42"/>
          <p:cNvSpPr txBox="1">
            <a:spLocks noGrp="1"/>
          </p:cNvSpPr>
          <p:nvPr>
            <p:ph type="body" idx="1"/>
          </p:nvPr>
        </p:nvSpPr>
        <p:spPr>
          <a:xfrm>
            <a:off x="311700" y="2163150"/>
            <a:ext cx="8520600" cy="229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solidFill>
                <a:srgbClr val="000000"/>
              </a:solidFill>
            </a:endParaRPr>
          </a:p>
          <a:p>
            <a:pPr marL="0" lvl="0" indent="0" algn="ctr" rtl="0">
              <a:spcBef>
                <a:spcPts val="1600"/>
              </a:spcBef>
              <a:spcAft>
                <a:spcPts val="0"/>
              </a:spcAft>
              <a:buNone/>
            </a:pPr>
            <a:r>
              <a:rPr lang="en" sz="2500" b="1">
                <a:solidFill>
                  <a:srgbClr val="000000"/>
                </a:solidFill>
              </a:rPr>
              <a:t>Nous voulons créer une activité d’éducation populaire pour personnes atteintes de cancer et leurs familles</a:t>
            </a:r>
            <a:endParaRPr sz="2500" b="1">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Exemple ADS+</a:t>
            </a:r>
            <a:endParaRPr/>
          </a:p>
        </p:txBody>
      </p:sp>
      <p:sp>
        <p:nvSpPr>
          <p:cNvPr id="253" name="Google Shape;253;p4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100">
                <a:solidFill>
                  <a:srgbClr val="000000"/>
                </a:solidFill>
              </a:rPr>
              <a:t>Il faut analyser…</a:t>
            </a:r>
            <a:endParaRPr sz="2100">
              <a:solidFill>
                <a:srgbClr val="000000"/>
              </a:solidFill>
            </a:endParaRPr>
          </a:p>
          <a:p>
            <a:pPr marL="457200" lvl="0" indent="-361950" algn="l" rtl="0">
              <a:spcBef>
                <a:spcPts val="1600"/>
              </a:spcBef>
              <a:spcAft>
                <a:spcPts val="0"/>
              </a:spcAft>
              <a:buClr>
                <a:srgbClr val="000000"/>
              </a:buClr>
              <a:buSzPts val="2100"/>
              <a:buChar char="●"/>
            </a:pPr>
            <a:r>
              <a:rPr lang="en" sz="2100">
                <a:solidFill>
                  <a:srgbClr val="000000"/>
                </a:solidFill>
              </a:rPr>
              <a:t>Quels sont les différents besoins et réalités chez les hommes et les femmes?</a:t>
            </a:r>
            <a:br>
              <a:rPr lang="en" sz="2100">
                <a:solidFill>
                  <a:srgbClr val="000000"/>
                </a:solidFill>
              </a:rPr>
            </a:br>
            <a:endParaRPr sz="21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Nous avons découvert que certaines femmes se sentent mal à l’aise à leur rendez-vous médicaux. </a:t>
            </a:r>
            <a:br>
              <a:rPr lang="en" sz="2000">
                <a:solidFill>
                  <a:srgbClr val="000000"/>
                </a:solidFill>
              </a:rPr>
            </a:b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Nous avons remarqué que ce malaise est beaucoup moins fréquent chez les hommes que chez les femmes. Pourquoi?</a:t>
            </a:r>
            <a:r>
              <a:rPr lang="en" sz="2000">
                <a:solidFill>
                  <a:schemeClr val="dk1"/>
                </a:solidFill>
              </a:rPr>
              <a:t> </a:t>
            </a:r>
            <a:endParaRPr sz="2000">
              <a:solidFill>
                <a:schemeClr val="dk1"/>
              </a:solidFill>
            </a:endParaRPr>
          </a:p>
          <a:p>
            <a:pPr marL="0" lvl="0" indent="0" algn="l" rtl="0">
              <a:spcBef>
                <a:spcPts val="1600"/>
              </a:spcBef>
              <a:spcAft>
                <a:spcPts val="0"/>
              </a:spcAft>
              <a:buNone/>
            </a:pPr>
            <a:endParaRPr>
              <a:solidFill>
                <a:schemeClr val="dk1"/>
              </a:solidFill>
            </a:endParaRPr>
          </a:p>
          <a:p>
            <a:pPr marL="0" lvl="0" indent="0" algn="l" rtl="0">
              <a:spcBef>
                <a:spcPts val="1600"/>
              </a:spcBef>
              <a:spcAft>
                <a:spcPts val="160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Exemple ADS+</a:t>
            </a:r>
            <a:endParaRPr/>
          </a:p>
        </p:txBody>
      </p:sp>
      <p:sp>
        <p:nvSpPr>
          <p:cNvPr id="259" name="Google Shape;259;p4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Il faut analyser…</a:t>
            </a:r>
            <a:endParaRPr sz="2200">
              <a:solidFill>
                <a:srgbClr val="000000"/>
              </a:solidFill>
            </a:endParaRPr>
          </a:p>
          <a:p>
            <a:pPr marL="457200" lvl="0" indent="-368300" algn="l" rtl="0">
              <a:spcBef>
                <a:spcPts val="1600"/>
              </a:spcBef>
              <a:spcAft>
                <a:spcPts val="0"/>
              </a:spcAft>
              <a:buClr>
                <a:srgbClr val="000000"/>
              </a:buClr>
              <a:buSzPts val="2200"/>
              <a:buChar char="●"/>
            </a:pPr>
            <a:r>
              <a:rPr lang="en" sz="2200">
                <a:solidFill>
                  <a:srgbClr val="000000"/>
                </a:solidFill>
              </a:rPr>
              <a:t>Est-ce que TOUTES les femmes ont ces mêmes besoins et réalités? </a:t>
            </a:r>
            <a:endParaRPr sz="22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Nous avons remarqué que certaines de nos membres ont ce malaise à cause d’une barrière linguistique</a:t>
            </a:r>
            <a:endParaRPr sz="18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Nos membres en situation de handicap ont plutôt un malaise avec l’équipement médical qui n’est pas accessible</a:t>
            </a:r>
            <a:endParaRPr sz="18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Nos membres analphabètes se sentent jugées par le médecin lorsqu’elles essayent de remplir les formulaires médicaux.</a:t>
            </a:r>
            <a:endParaRPr sz="1800">
              <a:solidFill>
                <a:srgbClr val="000000"/>
              </a:solidFill>
            </a:endParaRPr>
          </a:p>
          <a:p>
            <a:pPr marL="0" lvl="0" indent="0" algn="l" rtl="0">
              <a:spcBef>
                <a:spcPts val="1600"/>
              </a:spcBef>
              <a:spcAft>
                <a:spcPts val="0"/>
              </a:spcAft>
              <a:buNone/>
            </a:pPr>
            <a:endParaRPr>
              <a:solidFill>
                <a:schemeClr val="dk1"/>
              </a:solidFill>
            </a:endParaRPr>
          </a:p>
          <a:p>
            <a:pPr marL="0" lvl="0" indent="0" algn="l" rtl="0">
              <a:spcBef>
                <a:spcPts val="1600"/>
              </a:spcBef>
              <a:spcAft>
                <a:spcPts val="1600"/>
              </a:spcAft>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Exemple ADS+</a:t>
            </a:r>
            <a:endParaRPr/>
          </a:p>
        </p:txBody>
      </p:sp>
      <p:sp>
        <p:nvSpPr>
          <p:cNvPr id="265" name="Google Shape;265;p4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Il faut analyser…</a:t>
            </a:r>
            <a:endParaRPr sz="2200">
              <a:solidFill>
                <a:srgbClr val="000000"/>
              </a:solidFill>
            </a:endParaRPr>
          </a:p>
          <a:p>
            <a:pPr marL="457200" lvl="0" indent="-368300" algn="l" rtl="0">
              <a:spcBef>
                <a:spcPts val="1600"/>
              </a:spcBef>
              <a:spcAft>
                <a:spcPts val="0"/>
              </a:spcAft>
              <a:buClr>
                <a:srgbClr val="000000"/>
              </a:buClr>
              <a:buSzPts val="2200"/>
              <a:buChar char="●"/>
            </a:pPr>
            <a:r>
              <a:rPr lang="en" sz="2200">
                <a:solidFill>
                  <a:srgbClr val="000000"/>
                </a:solidFill>
              </a:rPr>
              <a:t>Est-ce que cette activité est accessible pour TOUTES les femmes?</a:t>
            </a:r>
            <a:endParaRPr sz="22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Nous allons louer une salle accessible pour nos membres en fauteuil roulant</a:t>
            </a:r>
            <a:endParaRPr sz="18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On a des membres qui ont besoin d’une interprète LSQ, Espagnol et Inuktitut</a:t>
            </a:r>
            <a:endParaRPr sz="18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Nous acceptons les familles choisies, si jamais il y a des membres qui ne se sentent pas confortable d’amener leur famille biologique à l’activité</a:t>
            </a:r>
            <a:endParaRPr sz="18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Exercice ADS+</a:t>
            </a:r>
            <a:endParaRPr/>
          </a:p>
        </p:txBody>
      </p:sp>
      <p:sp>
        <p:nvSpPr>
          <p:cNvPr id="271" name="Google Shape;271;p4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Choissisez l’une des activités suivantes : </a:t>
            </a:r>
            <a:endParaRPr>
              <a:solidFill>
                <a:srgbClr val="000000"/>
              </a:solidFill>
            </a:endParaRPr>
          </a:p>
          <a:p>
            <a:pPr marL="457200" lvl="0" indent="-342900" algn="l" rtl="0">
              <a:lnSpc>
                <a:spcPct val="150000"/>
              </a:lnSpc>
              <a:spcBef>
                <a:spcPts val="1600"/>
              </a:spcBef>
              <a:spcAft>
                <a:spcPts val="0"/>
              </a:spcAft>
              <a:buClr>
                <a:srgbClr val="000000"/>
              </a:buClr>
              <a:buSzPts val="1800"/>
              <a:buChar char="●"/>
            </a:pPr>
            <a:r>
              <a:rPr lang="en">
                <a:solidFill>
                  <a:srgbClr val="000000"/>
                </a:solidFill>
              </a:rPr>
              <a:t>Ligne d’écoute pour adolescents LGBTQIA+</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Groupe de soutien pour proches aidant.e.s</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Webinaire sur la cyberintimidation</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Service d’aide à l’employabilité pour personnes nouvellement arrivées</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Document d’information sur les droits des locataires</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Création d’un hébergement pour personnes en situation d’itinérance</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Manifestation sur l’urgence d’agir face au racisme (Black Lives Matter)</a:t>
            </a:r>
            <a:endParaRPr>
              <a:solidFill>
                <a:srgbClr val="000000"/>
              </a:solidFill>
            </a:endParaRPr>
          </a:p>
        </p:txBody>
      </p:sp>
      <p:pic>
        <p:nvPicPr>
          <p:cNvPr id="272" name="Google Shape;272;p46"/>
          <p:cNvPicPr preferRelativeResize="0"/>
          <p:nvPr/>
        </p:nvPicPr>
        <p:blipFill>
          <a:blip r:embed="rId3">
            <a:alphaModFix/>
          </a:blip>
          <a:stretch>
            <a:fillRect/>
          </a:stretch>
        </p:blipFill>
        <p:spPr>
          <a:xfrm>
            <a:off x="5841300" y="-341700"/>
            <a:ext cx="3302700" cy="33027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Exercice ADS+</a:t>
            </a:r>
            <a:endParaRPr/>
          </a:p>
        </p:txBody>
      </p:sp>
      <p:sp>
        <p:nvSpPr>
          <p:cNvPr id="278" name="Google Shape;278;p4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000000"/>
              </a:buClr>
              <a:buSzPts val="2100"/>
              <a:buChar char="●"/>
            </a:pPr>
            <a:r>
              <a:rPr lang="en" sz="2100">
                <a:solidFill>
                  <a:srgbClr val="000000"/>
                </a:solidFill>
              </a:rPr>
              <a:t>Quels sont les différents besoins et réalités chez les hommes et les femmes?</a:t>
            </a:r>
            <a:br>
              <a:rPr lang="en" sz="2100">
                <a:solidFill>
                  <a:srgbClr val="000000"/>
                </a:solidFill>
              </a:rPr>
            </a:br>
            <a:endParaRPr sz="2100">
              <a:solidFill>
                <a:srgbClr val="000000"/>
              </a:solidFill>
            </a:endParaRPr>
          </a:p>
          <a:p>
            <a:pPr marL="457200" lvl="0" indent="-361950" algn="l" rtl="0">
              <a:spcBef>
                <a:spcPts val="0"/>
              </a:spcBef>
              <a:spcAft>
                <a:spcPts val="0"/>
              </a:spcAft>
              <a:buClr>
                <a:srgbClr val="000000"/>
              </a:buClr>
              <a:buSzPts val="2100"/>
              <a:buChar char="●"/>
            </a:pPr>
            <a:r>
              <a:rPr lang="en" sz="2200">
                <a:solidFill>
                  <a:srgbClr val="000000"/>
                </a:solidFill>
              </a:rPr>
              <a:t>Est-ce que TOUTES les femmes ont ces mêmes besoins et réalités? </a:t>
            </a:r>
            <a:br>
              <a:rPr lang="en" sz="2200">
                <a:solidFill>
                  <a:srgbClr val="000000"/>
                </a:solidFill>
              </a:rPr>
            </a:b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Est-ce que cette activité est accessible pour TOUTES les femmes?</a:t>
            </a:r>
            <a:endParaRPr sz="220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5</a:t>
            </a:r>
            <a:endParaRPr/>
          </a:p>
        </p:txBody>
      </p:sp>
      <p:sp>
        <p:nvSpPr>
          <p:cNvPr id="284" name="Google Shape;284;p4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Selon le Service d’Entraide-Passerelle, chaque année, _______________ femmes quitteraient leur conjoint.e si elles avaient l’assurance d’un revenu. </a:t>
            </a:r>
            <a:br>
              <a:rPr lang="en" sz="2200">
                <a:solidFill>
                  <a:srgbClr val="000000"/>
                </a:solidFill>
              </a:rPr>
            </a:br>
            <a:endParaRPr sz="2200">
              <a:solidFill>
                <a:srgbClr val="000000"/>
              </a:solidFill>
            </a:endParaRPr>
          </a:p>
          <a:p>
            <a:pPr marL="457200" lvl="0" indent="-368300" algn="l" rtl="0">
              <a:spcBef>
                <a:spcPts val="1600"/>
              </a:spcBef>
              <a:spcAft>
                <a:spcPts val="0"/>
              </a:spcAft>
              <a:buClr>
                <a:srgbClr val="000000"/>
              </a:buClr>
              <a:buSzPts val="2200"/>
              <a:buChar char="❏"/>
            </a:pPr>
            <a:r>
              <a:rPr lang="en" sz="2200">
                <a:solidFill>
                  <a:srgbClr val="000000"/>
                </a:solidFill>
              </a:rPr>
              <a:t>58 à 120 femmes</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86 à 159 femmes</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125 à 165 femmes</a:t>
            </a:r>
            <a:endParaRPr sz="2200">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290" name="Google Shape;290;p4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Chaque année, ______ femmes quitteraient leur conjoint.e si elles avaient l’assurance d’un revenu. </a:t>
            </a:r>
            <a:br>
              <a:rPr lang="en">
                <a:solidFill>
                  <a:srgbClr val="000000"/>
                </a:solidFill>
              </a:rPr>
            </a:b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125 à 165 femmes</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None/>
            </a:pPr>
            <a:r>
              <a:rPr lang="en">
                <a:solidFill>
                  <a:srgbClr val="000000"/>
                </a:solidFill>
              </a:rPr>
              <a:t>Selon l’expérience su SEP, 125 à 165 femmes quitteraient leur conjoint.e si des raisons financières ne les empêcheraient pas. </a:t>
            </a:r>
            <a:endParaRPr>
              <a:solidFill>
                <a:srgbClr val="000000"/>
              </a:solidFill>
            </a:endParaRPr>
          </a:p>
          <a:p>
            <a:pPr marL="0" lvl="0" indent="0" algn="l" rtl="0">
              <a:spcBef>
                <a:spcPts val="1600"/>
              </a:spcBef>
              <a:spcAft>
                <a:spcPts val="0"/>
              </a:spcAft>
              <a:buNone/>
            </a:pPr>
            <a:r>
              <a:rPr lang="en" sz="1300">
                <a:solidFill>
                  <a:srgbClr val="000000"/>
                </a:solidFill>
              </a:rPr>
              <a:t>Source: Marie Josèphe Pigeon, Service d’Entraide Passerelle-SEP</a:t>
            </a:r>
            <a:endParaRPr sz="13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5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6</a:t>
            </a:r>
            <a:endParaRPr/>
          </a:p>
        </p:txBody>
      </p:sp>
      <p:sp>
        <p:nvSpPr>
          <p:cNvPr id="296" name="Google Shape;296;p5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a:solidFill>
                  <a:srgbClr val="000000"/>
                </a:solidFill>
              </a:rPr>
              <a:t>À Montréal, la différence entre l’espérance de vie des résidents de l’est et de l’ouest de la ville est de…</a:t>
            </a:r>
            <a:endParaRPr sz="2100">
              <a:solidFill>
                <a:srgbClr val="000000"/>
              </a:solidFill>
            </a:endParaRPr>
          </a:p>
          <a:p>
            <a:pPr marL="457200" lvl="0" indent="-361950" algn="l" rtl="0">
              <a:spcBef>
                <a:spcPts val="1600"/>
              </a:spcBef>
              <a:spcAft>
                <a:spcPts val="0"/>
              </a:spcAft>
              <a:buClr>
                <a:srgbClr val="000000"/>
              </a:buClr>
              <a:buSzPts val="2100"/>
              <a:buChar char="❏"/>
            </a:pPr>
            <a:r>
              <a:rPr lang="en" sz="2100">
                <a:solidFill>
                  <a:srgbClr val="000000"/>
                </a:solidFill>
              </a:rPr>
              <a:t>1 an</a:t>
            </a:r>
            <a:endParaRPr sz="2100">
              <a:solidFill>
                <a:srgbClr val="000000"/>
              </a:solidFill>
            </a:endParaRPr>
          </a:p>
          <a:p>
            <a:pPr marL="457200" lvl="0" indent="-361950" algn="l" rtl="0">
              <a:spcBef>
                <a:spcPts val="0"/>
              </a:spcBef>
              <a:spcAft>
                <a:spcPts val="0"/>
              </a:spcAft>
              <a:buClr>
                <a:srgbClr val="000000"/>
              </a:buClr>
              <a:buSzPts val="2100"/>
              <a:buChar char="❏"/>
            </a:pPr>
            <a:r>
              <a:rPr lang="en" sz="2100">
                <a:solidFill>
                  <a:srgbClr val="000000"/>
                </a:solidFill>
              </a:rPr>
              <a:t>3 ans</a:t>
            </a:r>
            <a:endParaRPr sz="2100">
              <a:solidFill>
                <a:srgbClr val="000000"/>
              </a:solidFill>
            </a:endParaRPr>
          </a:p>
          <a:p>
            <a:pPr marL="457200" lvl="0" indent="-361950" algn="l" rtl="0">
              <a:spcBef>
                <a:spcPts val="0"/>
              </a:spcBef>
              <a:spcAft>
                <a:spcPts val="0"/>
              </a:spcAft>
              <a:buClr>
                <a:srgbClr val="000000"/>
              </a:buClr>
              <a:buSzPts val="2100"/>
              <a:buChar char="❏"/>
            </a:pPr>
            <a:r>
              <a:rPr lang="en" sz="2100">
                <a:solidFill>
                  <a:srgbClr val="000000"/>
                </a:solidFill>
              </a:rPr>
              <a:t>5 ans</a:t>
            </a:r>
            <a:endParaRPr sz="2100">
              <a:solidFill>
                <a:srgbClr val="000000"/>
              </a:solidFill>
            </a:endParaRPr>
          </a:p>
          <a:p>
            <a:pPr marL="457200" lvl="0" indent="-361950" algn="l" rtl="0">
              <a:spcBef>
                <a:spcPts val="0"/>
              </a:spcBef>
              <a:spcAft>
                <a:spcPts val="0"/>
              </a:spcAft>
              <a:buClr>
                <a:srgbClr val="000000"/>
              </a:buClr>
              <a:buSzPts val="2100"/>
              <a:buChar char="❏"/>
            </a:pPr>
            <a:r>
              <a:rPr lang="en" sz="2100">
                <a:solidFill>
                  <a:srgbClr val="000000"/>
                </a:solidFill>
              </a:rPr>
              <a:t>10 ans</a:t>
            </a:r>
            <a:endParaRPr sz="2100">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5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302" name="Google Shape;302;p5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solidFill>
                  <a:srgbClr val="000000"/>
                </a:solidFill>
              </a:rPr>
              <a:t>À Montréal, la différence entre l’espérance de vie des résidents de l’est et de l’ouest de la ville est de…</a:t>
            </a:r>
            <a:endParaRPr sz="2300">
              <a:solidFill>
                <a:srgbClr val="000000"/>
              </a:solidFill>
            </a:endParaRPr>
          </a:p>
          <a:p>
            <a:pPr marL="457200" lvl="0" indent="-374650" algn="l" rtl="0">
              <a:spcBef>
                <a:spcPts val="1600"/>
              </a:spcBef>
              <a:spcAft>
                <a:spcPts val="0"/>
              </a:spcAft>
              <a:buClr>
                <a:srgbClr val="000000"/>
              </a:buClr>
              <a:buSzPts val="2300"/>
              <a:buChar char="❏"/>
            </a:pPr>
            <a:r>
              <a:rPr lang="en" sz="2300">
                <a:solidFill>
                  <a:srgbClr val="000000"/>
                </a:solidFill>
              </a:rPr>
              <a:t>10 ans</a:t>
            </a:r>
            <a:endParaRPr sz="2300">
              <a:solidFill>
                <a:srgbClr val="000000"/>
              </a:solidFill>
            </a:endParaRPr>
          </a:p>
          <a:p>
            <a:pPr marL="0" lvl="0" indent="0" algn="l" rtl="0">
              <a:spcBef>
                <a:spcPts val="1600"/>
              </a:spcBef>
              <a:spcAft>
                <a:spcPts val="0"/>
              </a:spcAft>
              <a:buNone/>
            </a:pPr>
            <a:endParaRPr sz="2300">
              <a:solidFill>
                <a:srgbClr val="000000"/>
              </a:solidFill>
            </a:endParaRPr>
          </a:p>
          <a:p>
            <a:pPr marL="0" lvl="0" indent="0" algn="l" rtl="0">
              <a:spcBef>
                <a:spcPts val="1600"/>
              </a:spcBef>
              <a:spcAft>
                <a:spcPts val="1600"/>
              </a:spcAft>
              <a:buNone/>
            </a:pPr>
            <a:r>
              <a:rPr lang="en">
                <a:solidFill>
                  <a:srgbClr val="000000"/>
                </a:solidFill>
              </a:rPr>
              <a:t>Source: Jennifer Beeman, Action cancer du sein</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1</a:t>
            </a:r>
            <a:endParaRPr/>
          </a:p>
        </p:txBody>
      </p:sp>
      <p:sp>
        <p:nvSpPr>
          <p:cNvPr id="89" name="Google Shape;89;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solidFill>
                  <a:srgbClr val="000000"/>
                </a:solidFill>
              </a:rPr>
              <a:t>Souvent, dès qu’une femme immigrante arrive au Canada, elle a une santé...</a:t>
            </a:r>
            <a:endParaRPr sz="2500">
              <a:solidFill>
                <a:srgbClr val="000000"/>
              </a:solidFill>
            </a:endParaRPr>
          </a:p>
          <a:p>
            <a:pPr marL="457200" lvl="0" indent="-387350" algn="l" rtl="0">
              <a:spcBef>
                <a:spcPts val="1600"/>
              </a:spcBef>
              <a:spcAft>
                <a:spcPts val="0"/>
              </a:spcAft>
              <a:buClr>
                <a:srgbClr val="000000"/>
              </a:buClr>
              <a:buSzPts val="2500"/>
              <a:buChar char="❏"/>
            </a:pPr>
            <a:r>
              <a:rPr lang="en" sz="2500">
                <a:solidFill>
                  <a:srgbClr val="000000"/>
                </a:solidFill>
              </a:rPr>
              <a:t>Moins bonne que la majorité des Québécoises</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Meilleur que la majorité des Québécoises</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Égal à la majorité des Québécoises</a:t>
            </a:r>
            <a:endParaRPr sz="2500">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7</a:t>
            </a:r>
            <a:endParaRPr/>
          </a:p>
        </p:txBody>
      </p:sp>
      <p:sp>
        <p:nvSpPr>
          <p:cNvPr id="308" name="Google Shape;308;p5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Les femmes en situation de handicap travaillent moins (ceci inclut aussi le travail non rénuméré) qu’une femme qui n’est pas en situation de handicap. </a:t>
            </a:r>
            <a:br>
              <a:rPr lang="en" sz="2000">
                <a:solidFill>
                  <a:srgbClr val="000000"/>
                </a:solidFill>
              </a:rPr>
            </a:br>
            <a:r>
              <a:rPr lang="en" sz="2000">
                <a:solidFill>
                  <a:srgbClr val="000000"/>
                </a:solidFill>
              </a:rPr>
              <a:t/>
            </a:r>
            <a:br>
              <a:rPr lang="en" sz="2000">
                <a:solidFill>
                  <a:srgbClr val="000000"/>
                </a:solidFill>
              </a:rPr>
            </a:br>
            <a:r>
              <a:rPr lang="en" sz="2000">
                <a:solidFill>
                  <a:srgbClr val="000000"/>
                </a:solidFill>
              </a:rPr>
              <a:t>Vrai ou faux?</a:t>
            </a:r>
            <a:endParaRPr sz="2000">
              <a:solidFill>
                <a:srgbClr val="000000"/>
              </a:solidFill>
            </a:endParaRPr>
          </a:p>
          <a:p>
            <a:pPr marL="0" lvl="0" indent="0" algn="l" rtl="0">
              <a:spcBef>
                <a:spcPts val="1600"/>
              </a:spcBef>
              <a:spcAft>
                <a:spcPts val="0"/>
              </a:spcAft>
              <a:buNone/>
            </a:pPr>
            <a:endParaRPr sz="2000">
              <a:solidFill>
                <a:srgbClr val="000000"/>
              </a:solidFill>
            </a:endParaRPr>
          </a:p>
          <a:p>
            <a:pPr marL="457200" lvl="0" indent="-355600" algn="l" rtl="0">
              <a:spcBef>
                <a:spcPts val="1600"/>
              </a:spcBef>
              <a:spcAft>
                <a:spcPts val="0"/>
              </a:spcAft>
              <a:buClr>
                <a:srgbClr val="000000"/>
              </a:buClr>
              <a:buSzPts val="2000"/>
              <a:buChar char="❏"/>
            </a:pPr>
            <a:r>
              <a:rPr lang="en" sz="2000">
                <a:solidFill>
                  <a:srgbClr val="000000"/>
                </a:solidFill>
              </a:rPr>
              <a:t>Vrai</a:t>
            </a:r>
            <a:endParaRPr sz="2000">
              <a:solidFill>
                <a:srgbClr val="000000"/>
              </a:solidFill>
            </a:endParaRPr>
          </a:p>
          <a:p>
            <a:pPr marL="457200" lvl="0" indent="-342900" algn="l" rtl="0">
              <a:spcBef>
                <a:spcPts val="0"/>
              </a:spcBef>
              <a:spcAft>
                <a:spcPts val="0"/>
              </a:spcAft>
              <a:buSzPts val="1800"/>
              <a:buChar char="❏"/>
            </a:pPr>
            <a:r>
              <a:rPr lang="en" sz="2000">
                <a:solidFill>
                  <a:srgbClr val="000000"/>
                </a:solidFill>
              </a:rPr>
              <a:t>Faux </a:t>
            </a:r>
            <a:r>
              <a:rPr lang="en"/>
              <a:t/>
            </a:r>
            <a:br>
              <a:rPr lang="en"/>
            </a:br>
            <a:r>
              <a:rPr lang="en"/>
              <a:t/>
            </a:r>
            <a:br>
              <a:rPr lang="en"/>
            </a:b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314" name="Google Shape;314;p5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Les femmes en situation de handicap travaillent moins (ceci inclut aussi le travail non rénuméré) qu’une femme qui n’est pas en situation de handicap. </a:t>
            </a:r>
            <a:br>
              <a:rPr lang="en">
                <a:solidFill>
                  <a:srgbClr val="000000"/>
                </a:solidFill>
              </a:rPr>
            </a:br>
            <a:r>
              <a:rPr lang="en">
                <a:solidFill>
                  <a:srgbClr val="000000"/>
                </a:solidFill>
              </a:rPr>
              <a:t>Vrai ou faux?</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Faux </a:t>
            </a:r>
            <a:endParaRPr>
              <a:solidFill>
                <a:srgbClr val="000000"/>
              </a:solidFill>
            </a:endParaRPr>
          </a:p>
          <a:p>
            <a:pPr marL="0" lvl="0" indent="0" algn="l" rtl="0">
              <a:spcBef>
                <a:spcPts val="1600"/>
              </a:spcBef>
              <a:spcAft>
                <a:spcPts val="0"/>
              </a:spcAft>
              <a:buNone/>
            </a:pPr>
            <a:r>
              <a:rPr lang="en">
                <a:solidFill>
                  <a:srgbClr val="000000"/>
                </a:solidFill>
              </a:rPr>
              <a:t>Plusieurs femmes en situation de handicap font du bénévolat et sont actives au sein de leur famille ainsi que leur communauté. </a:t>
            </a:r>
            <a:endParaRPr>
              <a:solidFill>
                <a:srgbClr val="000000"/>
              </a:solidFill>
            </a:endParaRPr>
          </a:p>
          <a:p>
            <a:pPr marL="0" lvl="0" indent="0" algn="l" rtl="0">
              <a:spcBef>
                <a:spcPts val="1600"/>
              </a:spcBef>
              <a:spcAft>
                <a:spcPts val="0"/>
              </a:spcAft>
              <a:buNone/>
            </a:pPr>
            <a:r>
              <a:rPr lang="en">
                <a:solidFill>
                  <a:srgbClr val="000000"/>
                </a:solidFill>
              </a:rPr>
              <a:t>Par contre,</a:t>
            </a:r>
            <a:r>
              <a:rPr lang="en" b="1">
                <a:solidFill>
                  <a:srgbClr val="000000"/>
                </a:solidFill>
              </a:rPr>
              <a:t> plusieurs d’entre elles n’ont pas d’emploi rémunéré ou elles y travaillent peu.</a:t>
            </a:r>
            <a:r>
              <a:rPr lang="en">
                <a:solidFill>
                  <a:srgbClr val="000000"/>
                </a:solidFill>
              </a:rPr>
              <a:t> Donc, elles ont souvent un revenu qui n’est pas suffisant.</a:t>
            </a:r>
            <a:endParaRPr>
              <a:solidFill>
                <a:srgbClr val="000000"/>
              </a:solidFill>
            </a:endParaRPr>
          </a:p>
          <a:p>
            <a:pPr marL="0" lvl="0" indent="0" algn="l" rtl="0">
              <a:spcBef>
                <a:spcPts val="1600"/>
              </a:spcBef>
              <a:spcAft>
                <a:spcPts val="1600"/>
              </a:spcAft>
              <a:buNone/>
            </a:pPr>
            <a:r>
              <a:rPr lang="en" sz="1300">
                <a:solidFill>
                  <a:srgbClr val="000000"/>
                </a:solidFill>
              </a:rPr>
              <a:t>Source: Florence Padro, Action des Femmes Handicapées Montréal</a:t>
            </a:r>
            <a:endParaRPr sz="1300">
              <a:solidFill>
                <a:srgbClr val="0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5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8</a:t>
            </a:r>
            <a:endParaRPr/>
          </a:p>
        </p:txBody>
      </p:sp>
      <p:sp>
        <p:nvSpPr>
          <p:cNvPr id="320" name="Google Shape;320;p5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Les femmes immigrantes provenant d’un pays où le taux de cancer du sein est plus faible qu’au Canada ont moins de risques de développer un cancer du sein, après leur arrivée au pays,  que les femmes nées au Canada. </a:t>
            </a:r>
            <a:endParaRPr sz="2200">
              <a:solidFill>
                <a:srgbClr val="000000"/>
              </a:solidFill>
            </a:endParaRPr>
          </a:p>
          <a:p>
            <a:pPr marL="457200" lvl="0" indent="-368300" algn="l" rtl="0">
              <a:spcBef>
                <a:spcPts val="1600"/>
              </a:spcBef>
              <a:spcAft>
                <a:spcPts val="0"/>
              </a:spcAft>
              <a:buClr>
                <a:srgbClr val="000000"/>
              </a:buClr>
              <a:buSzPts val="2200"/>
              <a:buChar char="❏"/>
            </a:pPr>
            <a:r>
              <a:rPr lang="en" sz="2200">
                <a:solidFill>
                  <a:srgbClr val="000000"/>
                </a:solidFill>
              </a:rPr>
              <a:t>Vrai</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Faux</a:t>
            </a:r>
            <a:endParaRPr sz="2200">
              <a:solidFill>
                <a:srgbClr val="00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326" name="Google Shape;326;p5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Les femmes immigrantes provenant d’un pays où le taux de cancer du sein est plus faible qu’au Canada ont moins de risques de développer un cancer du sein, après leur arrivée au pays,  que les femmes nées au Canada. </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Faux</a:t>
            </a:r>
            <a:endParaRPr>
              <a:solidFill>
                <a:srgbClr val="000000"/>
              </a:solidFill>
            </a:endParaRPr>
          </a:p>
          <a:p>
            <a:pPr marL="0" lvl="0" indent="0" algn="l" rtl="0">
              <a:spcBef>
                <a:spcPts val="1600"/>
              </a:spcBef>
              <a:spcAft>
                <a:spcPts val="0"/>
              </a:spcAft>
              <a:buNone/>
            </a:pPr>
            <a:r>
              <a:rPr lang="en">
                <a:solidFill>
                  <a:srgbClr val="000000"/>
                </a:solidFill>
              </a:rPr>
              <a:t>Après avoir vécu au Canada pendant 10 ans, ces femmes immigrantes arrivent au même niveau de risque de cancer du sein que les femmes nées au Canada. </a:t>
            </a:r>
            <a:endParaRPr>
              <a:solidFill>
                <a:srgbClr val="000000"/>
              </a:solidFill>
            </a:endParaRPr>
          </a:p>
          <a:p>
            <a:pPr marL="0" lvl="0" indent="0" algn="l" rtl="0">
              <a:spcBef>
                <a:spcPts val="1600"/>
              </a:spcBef>
              <a:spcAft>
                <a:spcPts val="1600"/>
              </a:spcAft>
              <a:buNone/>
            </a:pPr>
            <a:r>
              <a:rPr lang="en">
                <a:solidFill>
                  <a:srgbClr val="000000"/>
                </a:solidFill>
              </a:rPr>
              <a:t>Donc, les facteurs environnementaux ont un gros impact sur une maladie.</a:t>
            </a:r>
            <a:br>
              <a:rPr lang="en">
                <a:solidFill>
                  <a:srgbClr val="000000"/>
                </a:solidFill>
              </a:rPr>
            </a:br>
            <a:r>
              <a:rPr lang="en">
                <a:solidFill>
                  <a:srgbClr val="000000"/>
                </a:solidFill>
              </a:rPr>
              <a:t/>
            </a:r>
            <a:br>
              <a:rPr lang="en">
                <a:solidFill>
                  <a:srgbClr val="000000"/>
                </a:solidFill>
              </a:rPr>
            </a:br>
            <a:r>
              <a:rPr lang="en" sz="1200">
                <a:solidFill>
                  <a:srgbClr val="000000"/>
                </a:solidFill>
              </a:rPr>
              <a:t>Source: Jennifer Beeman, Action cancer du sein</a:t>
            </a:r>
            <a:endParaRPr sz="1200">
              <a:solidFill>
                <a:srgbClr val="00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Coordonnées</a:t>
            </a:r>
            <a:endParaRPr/>
          </a:p>
        </p:txBody>
      </p:sp>
      <p:sp>
        <p:nvSpPr>
          <p:cNvPr id="332" name="Google Shape;332;p56"/>
          <p:cNvSpPr txBox="1">
            <a:spLocks noGrp="1"/>
          </p:cNvSpPr>
          <p:nvPr>
            <p:ph type="body" idx="1"/>
          </p:nvPr>
        </p:nvSpPr>
        <p:spPr>
          <a:xfrm>
            <a:off x="311700" y="1266325"/>
            <a:ext cx="8520600" cy="3302700"/>
          </a:xfrm>
          <a:prstGeom prst="rect">
            <a:avLst/>
          </a:prstGeom>
          <a:ln w="952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Catherine Théroux agente de projet</a:t>
            </a:r>
            <a:endParaRPr sz="2200">
              <a:solidFill>
                <a:srgbClr val="000000"/>
              </a:solidFill>
            </a:endParaRPr>
          </a:p>
          <a:p>
            <a:pPr marL="0" lvl="0" indent="0" algn="l" rtl="0">
              <a:spcBef>
                <a:spcPts val="1600"/>
              </a:spcBef>
              <a:spcAft>
                <a:spcPts val="0"/>
              </a:spcAft>
              <a:buNone/>
            </a:pPr>
            <a:endParaRPr sz="2200">
              <a:solidFill>
                <a:srgbClr val="000000"/>
              </a:solidFill>
            </a:endParaRPr>
          </a:p>
          <a:p>
            <a:pPr marL="0" lvl="0" indent="0" algn="l" rtl="0">
              <a:spcBef>
                <a:spcPts val="1600"/>
              </a:spcBef>
              <a:spcAft>
                <a:spcPts val="0"/>
              </a:spcAft>
              <a:buNone/>
            </a:pPr>
            <a:r>
              <a:rPr lang="en" sz="2200" u="sng">
                <a:solidFill>
                  <a:srgbClr val="000000"/>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catherine.t@tgfm.org</a:t>
            </a:r>
            <a:r>
              <a:rPr lang="en" sz="2200">
                <a:solidFill>
                  <a:srgbClr val="000000"/>
                </a:solidFill>
              </a:rPr>
              <a:t> </a:t>
            </a:r>
            <a:endParaRPr sz="2200">
              <a:solidFill>
                <a:srgbClr val="000000"/>
              </a:solidFill>
            </a:endParaRPr>
          </a:p>
          <a:p>
            <a:pPr marL="0" lvl="0" indent="0" algn="l" rtl="0">
              <a:spcBef>
                <a:spcPts val="1600"/>
              </a:spcBef>
              <a:spcAft>
                <a:spcPts val="0"/>
              </a:spcAft>
              <a:buNone/>
            </a:pPr>
            <a:endParaRPr sz="2200">
              <a:solidFill>
                <a:srgbClr val="000000"/>
              </a:solidFill>
            </a:endParaRPr>
          </a:p>
          <a:p>
            <a:pPr marL="0" lvl="0" indent="0" algn="l" rtl="0">
              <a:spcBef>
                <a:spcPts val="1600"/>
              </a:spcBef>
              <a:spcAft>
                <a:spcPts val="1600"/>
              </a:spcAft>
              <a:buNone/>
            </a:pPr>
            <a:r>
              <a:rPr lang="en" sz="2200">
                <a:solidFill>
                  <a:srgbClr val="000000"/>
                </a:solidFill>
              </a:rPr>
              <a:t>514 381-3288 poste 2203 </a:t>
            </a:r>
            <a:endParaRPr sz="2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95" name="Google Shape;95;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Souvent, dès qu’une femme immigrante arrive au Canada, elle a une santé…</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Meilleur que la majorité des Québécoises</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None/>
            </a:pPr>
            <a:r>
              <a:rPr lang="en">
                <a:solidFill>
                  <a:srgbClr val="000000"/>
                </a:solidFill>
              </a:rPr>
              <a:t>L’état de santé de plusieurs femmes immigrantes se dégrade considérablement au bout de 10 ans. Cela est causé par la pauvreté que plusieurs vivent au Canada. </a:t>
            </a:r>
            <a:endParaRPr>
              <a:solidFill>
                <a:srgbClr val="000000"/>
              </a:solidFill>
            </a:endParaRPr>
          </a:p>
          <a:p>
            <a:pPr marL="0" lvl="0" indent="0" algn="l" rtl="0">
              <a:spcBef>
                <a:spcPts val="1600"/>
              </a:spcBef>
              <a:spcAft>
                <a:spcPts val="0"/>
              </a:spcAft>
              <a:buNone/>
            </a:pPr>
            <a:r>
              <a:rPr lang="en">
                <a:solidFill>
                  <a:srgbClr val="000000"/>
                </a:solidFill>
              </a:rPr>
              <a:t>Ex: Logement insalubre, devoir travailler davantage, etc. </a:t>
            </a:r>
            <a:endParaRPr>
              <a:solidFill>
                <a:srgbClr val="000000"/>
              </a:solidFill>
            </a:endParaRPr>
          </a:p>
          <a:p>
            <a:pPr marL="0" lvl="0" indent="0" algn="l" rtl="0">
              <a:spcBef>
                <a:spcPts val="1600"/>
              </a:spcBef>
              <a:spcAft>
                <a:spcPts val="1600"/>
              </a:spcAft>
              <a:buNone/>
            </a:pPr>
            <a:r>
              <a:rPr lang="en" sz="1500">
                <a:solidFill>
                  <a:srgbClr val="000000"/>
                </a:solidFill>
              </a:rPr>
              <a:t>Source: Bintou Diallo, Afrique au Féminin</a:t>
            </a:r>
            <a:endParaRPr sz="15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2</a:t>
            </a:r>
            <a:endParaRPr/>
          </a:p>
        </p:txBody>
      </p:sp>
      <p:sp>
        <p:nvSpPr>
          <p:cNvPr id="101" name="Google Shape;101;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000000"/>
                </a:solidFill>
              </a:rPr>
              <a:t>Quel communauté Autochtone n’est pas admissible au ‘’statut d’Indien’’? </a:t>
            </a:r>
            <a:endParaRPr sz="2400">
              <a:solidFill>
                <a:srgbClr val="000000"/>
              </a:solidFill>
            </a:endParaRPr>
          </a:p>
          <a:p>
            <a:pPr marL="457200" lvl="0" indent="-381000" algn="l" rtl="0">
              <a:spcBef>
                <a:spcPts val="1600"/>
              </a:spcBef>
              <a:spcAft>
                <a:spcPts val="0"/>
              </a:spcAft>
              <a:buClr>
                <a:srgbClr val="000000"/>
              </a:buClr>
              <a:buSzPts val="2400"/>
              <a:buChar char="❏"/>
            </a:pPr>
            <a:r>
              <a:rPr lang="en" sz="2400">
                <a:solidFill>
                  <a:srgbClr val="000000"/>
                </a:solidFill>
              </a:rPr>
              <a:t>Les Cris</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Les Attikameks</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Les Naskapis</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Les Inuits</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Aucun</a:t>
            </a:r>
            <a:endParaRPr sz="2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107" name="Google Shape;107;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Quel communauté Autochtone n’est pas admissible au ‘’statut d’Indien’’? </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Les Inuits</a:t>
            </a:r>
            <a:endParaRPr>
              <a:solidFill>
                <a:srgbClr val="000000"/>
              </a:solidFill>
            </a:endParaRPr>
          </a:p>
          <a:p>
            <a:pPr marL="0" lvl="0" indent="0" algn="l" rtl="0">
              <a:spcBef>
                <a:spcPts val="1600"/>
              </a:spcBef>
              <a:spcAft>
                <a:spcPts val="0"/>
              </a:spcAft>
              <a:buNone/>
            </a:pPr>
            <a:r>
              <a:rPr lang="en">
                <a:solidFill>
                  <a:srgbClr val="000000"/>
                </a:solidFill>
              </a:rPr>
              <a:t>Certaines pratiques ancestrales, comme la chasse au phoque, sont rendus illégales. </a:t>
            </a:r>
            <a:endParaRPr>
              <a:solidFill>
                <a:srgbClr val="000000"/>
              </a:solidFill>
            </a:endParaRPr>
          </a:p>
          <a:p>
            <a:pPr marL="0" lvl="0" indent="0" algn="l" rtl="0">
              <a:spcBef>
                <a:spcPts val="1600"/>
              </a:spcBef>
              <a:spcAft>
                <a:spcPts val="0"/>
              </a:spcAft>
              <a:buNone/>
            </a:pPr>
            <a:r>
              <a:rPr lang="en">
                <a:solidFill>
                  <a:srgbClr val="000000"/>
                </a:solidFill>
              </a:rPr>
              <a:t>En plus, il y a un manque de possibilité d’emploi, d’éducation et de services médicaux dans leur régions. </a:t>
            </a:r>
            <a:endParaRPr>
              <a:solidFill>
                <a:srgbClr val="000000"/>
              </a:solidFill>
            </a:endParaRPr>
          </a:p>
          <a:p>
            <a:pPr marL="0" lvl="0" indent="0" algn="l" rtl="0">
              <a:spcBef>
                <a:spcPts val="1600"/>
              </a:spcBef>
              <a:spcAft>
                <a:spcPts val="0"/>
              </a:spcAft>
              <a:buNone/>
            </a:pPr>
            <a:r>
              <a:rPr lang="en">
                <a:solidFill>
                  <a:srgbClr val="000000"/>
                </a:solidFill>
              </a:rPr>
              <a:t>Donc, les Inuits se retrouvent sans ressources pour subvenir à leurs besoins. C’est pour cette raison que plusieurs décident d’aller dans les grandes villes. </a:t>
            </a:r>
            <a:endParaRPr>
              <a:solidFill>
                <a:srgbClr val="000000"/>
              </a:solidFill>
            </a:endParaRPr>
          </a:p>
          <a:p>
            <a:pPr marL="0" lvl="0" indent="0" algn="l" rtl="0">
              <a:spcBef>
                <a:spcPts val="1600"/>
              </a:spcBef>
              <a:spcAft>
                <a:spcPts val="0"/>
              </a:spcAft>
              <a:buNone/>
            </a:pPr>
            <a:r>
              <a:rPr lang="en" sz="1300">
                <a:solidFill>
                  <a:srgbClr val="000000"/>
                </a:solidFill>
              </a:rPr>
              <a:t>Source: Jessica Quijano, Foyer des femmes autochtones</a:t>
            </a:r>
            <a:endParaRPr sz="13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3</a:t>
            </a:r>
            <a:endParaRPr/>
          </a:p>
        </p:txBody>
      </p:sp>
      <p:sp>
        <p:nvSpPr>
          <p:cNvPr id="113" name="Google Shape;113;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Au Québec, ______ personnes subissent des électrochocs dans des établissements de santé à chaque année. Une personne de ______ ans peut recevoir des électrochocs.</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Des dizaines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Plus de 50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Plus de 80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Des centaines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Des milliers</a:t>
            </a:r>
            <a:endParaRPr>
              <a:solidFill>
                <a:srgbClr val="000000"/>
              </a:solidFill>
            </a:endParaRPr>
          </a:p>
          <a:p>
            <a:pPr marL="0" lvl="0" indent="0" algn="l" rtl="0">
              <a:spcBef>
                <a:spcPts val="1600"/>
              </a:spcBef>
              <a:spcAft>
                <a:spcPts val="1600"/>
              </a:spcAft>
              <a:buNone/>
            </a:pPr>
            <a:r>
              <a:rPr lang="en"/>
              <a:t/>
            </a:r>
            <a:br>
              <a:rPr lang="en"/>
            </a:br>
            <a:r>
              <a:rPr lang="en"/>
              <a:t/>
            </a:r>
            <a:br>
              <a:rPr lang="en"/>
            </a:br>
            <a:endParaRPr/>
          </a:p>
        </p:txBody>
      </p:sp>
      <p:sp>
        <p:nvSpPr>
          <p:cNvPr id="114" name="Google Shape;114;p20"/>
          <p:cNvSpPr txBox="1"/>
          <p:nvPr/>
        </p:nvSpPr>
        <p:spPr>
          <a:xfrm>
            <a:off x="5207600" y="2419525"/>
            <a:ext cx="3012300" cy="19869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25 ans</a:t>
            </a:r>
            <a:endParaRPr sz="1800"/>
          </a:p>
          <a:p>
            <a:pPr marL="457200" lvl="0" indent="-342900" algn="l" rtl="0">
              <a:spcBef>
                <a:spcPts val="0"/>
              </a:spcBef>
              <a:spcAft>
                <a:spcPts val="0"/>
              </a:spcAft>
              <a:buSzPts val="1800"/>
              <a:buChar char="❏"/>
            </a:pPr>
            <a:r>
              <a:rPr lang="en" sz="1800"/>
              <a:t>18 ans</a:t>
            </a:r>
            <a:endParaRPr sz="1800"/>
          </a:p>
          <a:p>
            <a:pPr marL="457200" lvl="0" indent="-342900" algn="l" rtl="0">
              <a:spcBef>
                <a:spcPts val="0"/>
              </a:spcBef>
              <a:spcAft>
                <a:spcPts val="0"/>
              </a:spcAft>
              <a:buSzPts val="1800"/>
              <a:buChar char="❏"/>
            </a:pPr>
            <a:r>
              <a:rPr lang="en" sz="1800"/>
              <a:t>16 ans</a:t>
            </a:r>
            <a:endParaRPr sz="1800"/>
          </a:p>
          <a:p>
            <a:pPr marL="457200" lvl="0" indent="-342900" algn="l" rtl="0">
              <a:spcBef>
                <a:spcPts val="0"/>
              </a:spcBef>
              <a:spcAft>
                <a:spcPts val="0"/>
              </a:spcAft>
              <a:buSzPts val="1800"/>
              <a:buChar char="❏"/>
            </a:pPr>
            <a:r>
              <a:rPr lang="en" sz="1800"/>
              <a:t>14 ans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Réponse</a:t>
            </a:r>
            <a:endParaRPr/>
          </a:p>
        </p:txBody>
      </p:sp>
      <p:sp>
        <p:nvSpPr>
          <p:cNvPr id="120" name="Google Shape;120;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Au Québec, ______ personnes subissent des électrochocs dans des établissements de santé à chaque année. Une personne de ______ ans peut recevoir des électrochocs.</a:t>
            </a:r>
            <a:endParaRPr sz="2200">
              <a:solidFill>
                <a:srgbClr val="000000"/>
              </a:solidFill>
            </a:endParaRPr>
          </a:p>
          <a:p>
            <a:pPr marL="457200" lvl="0" indent="-368300" algn="l" rtl="0">
              <a:spcBef>
                <a:spcPts val="1600"/>
              </a:spcBef>
              <a:spcAft>
                <a:spcPts val="0"/>
              </a:spcAft>
              <a:buClr>
                <a:srgbClr val="000000"/>
              </a:buClr>
              <a:buSzPts val="2200"/>
              <a:buChar char="❏"/>
            </a:pPr>
            <a:r>
              <a:rPr lang="en" sz="2200">
                <a:solidFill>
                  <a:srgbClr val="000000"/>
                </a:solidFill>
              </a:rPr>
              <a:t>Des centaines</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14 ans et moins (selon les statistiques disponibles)</a:t>
            </a:r>
            <a:endParaRPr sz="2200">
              <a:solidFill>
                <a:srgbClr val="000000"/>
              </a:solidFill>
            </a:endParaRPr>
          </a:p>
          <a:p>
            <a:pPr marL="0" lvl="0" indent="0" algn="l" rtl="0">
              <a:spcBef>
                <a:spcPts val="1600"/>
              </a:spcBef>
              <a:spcAft>
                <a:spcPts val="1600"/>
              </a:spcAft>
              <a:buNone/>
            </a:pPr>
            <a:r>
              <a:rPr lang="en">
                <a:solidFill>
                  <a:srgbClr val="000000"/>
                </a:solidFill>
              </a:rPr>
              <a:t>Source : Louise Baron et Marie-Laurence Tousche, Action Autonomie</a:t>
            </a:r>
            <a:endParaRPr>
              <a:solidFill>
                <a:srgbClr val="000000"/>
              </a:solidFill>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1521</Words>
  <Application>Microsoft Office PowerPoint</Application>
  <PresentationFormat>Affichage à l'écran (16:9)</PresentationFormat>
  <Paragraphs>238</Paragraphs>
  <Slides>44</Slides>
  <Notes>44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44</vt:i4>
      </vt:variant>
    </vt:vector>
  </HeadingPairs>
  <TitlesOfParts>
    <vt:vector size="48" baseType="lpstr">
      <vt:lpstr>PT Sans Narrow</vt:lpstr>
      <vt:lpstr>Arial</vt:lpstr>
      <vt:lpstr>Open Sans</vt:lpstr>
      <vt:lpstr>Tropic</vt:lpstr>
      <vt:lpstr>Communauté de pratique Santé, pauvreté et discriminations</vt:lpstr>
      <vt:lpstr>Table des groupes de femmes de Montréal</vt:lpstr>
      <vt:lpstr>Table des groupes de femmes de Montréal</vt:lpstr>
      <vt:lpstr>QUESTION 1</vt:lpstr>
      <vt:lpstr>Réponse</vt:lpstr>
      <vt:lpstr>Question 2</vt:lpstr>
      <vt:lpstr>Réponse</vt:lpstr>
      <vt:lpstr>Question 3</vt:lpstr>
      <vt:lpstr>Réponse</vt:lpstr>
      <vt:lpstr>Question 4</vt:lpstr>
      <vt:lpstr>Réponse</vt:lpstr>
      <vt:lpstr>La communauté de pratique</vt:lpstr>
      <vt:lpstr>Santé, pauvreté et discrimination : Quel est le lien?</vt:lpstr>
      <vt:lpstr>Santé, pauvreté et discrimination : Quel est le lien?</vt:lpstr>
      <vt:lpstr>Cela nous amènent à notre premier cadre d’analyse de notre Communauté de pratique….   Les déterminants sociaux de la santé</vt:lpstr>
      <vt:lpstr>Déterminants sociaux de la santé</vt:lpstr>
      <vt:lpstr>Déterminants sociaux de la santé</vt:lpstr>
      <vt:lpstr>Présentation PowerPoint</vt:lpstr>
      <vt:lpstr>Exemples de l’impact des déterminants sociaux de la santé</vt:lpstr>
      <vt:lpstr>Exemples de l’impact des déterminants sociaux de la santé</vt:lpstr>
      <vt:lpstr>Exercice</vt:lpstr>
      <vt:lpstr>  L’intersectionalité, c’est quoi?</vt:lpstr>
      <vt:lpstr>Présentation PowerPoint</vt:lpstr>
      <vt:lpstr>Intersectionalité : La peur de ne pas y arriver</vt:lpstr>
      <vt:lpstr>Intersectionalité</vt:lpstr>
      <vt:lpstr>Cela nous amènent à notre 2ème cadre d’analyse de notre Communauté de pratique…..  Analyse différenciée selon les sexes Intersectionnelle (ADS+)</vt:lpstr>
      <vt:lpstr>ADS+</vt:lpstr>
      <vt:lpstr>ADS+</vt:lpstr>
      <vt:lpstr>ADS+</vt:lpstr>
      <vt:lpstr>Exemple ADS+</vt:lpstr>
      <vt:lpstr>Exemple ADS+</vt:lpstr>
      <vt:lpstr>Exemple ADS+</vt:lpstr>
      <vt:lpstr>Exemple ADS+</vt:lpstr>
      <vt:lpstr>Exercice ADS+</vt:lpstr>
      <vt:lpstr>Exercice ADS+</vt:lpstr>
      <vt:lpstr>Question 5</vt:lpstr>
      <vt:lpstr>Réponse</vt:lpstr>
      <vt:lpstr>Question 6</vt:lpstr>
      <vt:lpstr>Réponse</vt:lpstr>
      <vt:lpstr>Question 7</vt:lpstr>
      <vt:lpstr>Réponse</vt:lpstr>
      <vt:lpstr>Question 8</vt:lpstr>
      <vt:lpstr>Réponse</vt:lpstr>
      <vt:lpstr>Coordonnées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Communauté de pratique Santé, pauvreté et discriminations</dc:title>
  <dc:creator>User</dc:creator>
  <cp:lastModifiedBy>User</cp:lastModifiedBy>
  <cp:revision>1</cp:revision>
  <dcterms:modified xsi:type="dcterms:W3CDTF">2020-12-02T14:16:41Z</dcterms:modified>
</cp:coreProperties>
</file>