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Oswald" panose="020B0604020202020204" charset="0"/>
      <p:regular r:id="rId18"/>
      <p:bold r:id="rId19"/>
    </p:embeddedFont>
    <p:embeddedFont>
      <p:font typeface="Montserrat" panose="020B0604020202020204" charset="0"/>
      <p:regular r:id="rId20"/>
      <p:bold r:id="rId21"/>
      <p:italic r:id="rId22"/>
      <p:boldItalic r:id="rId23"/>
    </p:embeddedFont>
    <p:embeddedFont>
      <p:font typeface="Playfair Display"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71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53d282ed5a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53d282ed5a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3d282ed5a_0_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3d282ed5a_0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3d282ed5a_0_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3d282ed5a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3d282ed5a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3d282ed5a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3d282ed5a_0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3d282ed5a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a3dc03084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a3dc03084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53d282ed5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53d282ed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3d282ed5a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53d282ed5a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3d282ed5a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3d282ed5a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53d282ed5a_0_4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53d282ed5a_0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3d282ed5a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3d282ed5a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3d282ed5a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3d282ed5a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3d282ed5a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53d282ed5a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3d282ed5a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3d282ed5a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Autofit/>
          </a:bodyPr>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highlight>
                  <a:schemeClr val="dk1"/>
                </a:highlight>
              </a:defRPr>
            </a:lvl1pPr>
            <a:lvl2pPr marL="914400" lvl="1" indent="-317500" algn="ctr">
              <a:spcBef>
                <a:spcPts val="1600"/>
              </a:spcBef>
              <a:spcAft>
                <a:spcPts val="0"/>
              </a:spcAft>
              <a:buSzPts val="1400"/>
              <a:buChar char="○"/>
              <a:defRPr>
                <a:highlight>
                  <a:schemeClr val="dk1"/>
                </a:highlight>
              </a:defRPr>
            </a:lvl2pPr>
            <a:lvl3pPr marL="1371600" lvl="2" indent="-317500" algn="ctr">
              <a:spcBef>
                <a:spcPts val="1600"/>
              </a:spcBef>
              <a:spcAft>
                <a:spcPts val="0"/>
              </a:spcAft>
              <a:buSzPts val="1400"/>
              <a:buChar char="■"/>
              <a:defRPr>
                <a:highlight>
                  <a:schemeClr val="dk1"/>
                </a:highlight>
              </a:defRPr>
            </a:lvl3pPr>
            <a:lvl4pPr marL="1828800" lvl="3" indent="-317500" algn="ctr">
              <a:spcBef>
                <a:spcPts val="1600"/>
              </a:spcBef>
              <a:spcAft>
                <a:spcPts val="0"/>
              </a:spcAft>
              <a:buSzPts val="1400"/>
              <a:buChar char="●"/>
              <a:defRPr>
                <a:highlight>
                  <a:schemeClr val="dk1"/>
                </a:highlight>
              </a:defRPr>
            </a:lvl4pPr>
            <a:lvl5pPr marL="2286000" lvl="4" indent="-317500" algn="ctr">
              <a:spcBef>
                <a:spcPts val="1600"/>
              </a:spcBef>
              <a:spcAft>
                <a:spcPts val="0"/>
              </a:spcAft>
              <a:buSzPts val="1400"/>
              <a:buChar char="○"/>
              <a:defRPr>
                <a:highlight>
                  <a:schemeClr val="dk1"/>
                </a:highlight>
              </a:defRPr>
            </a:lvl5pPr>
            <a:lvl6pPr marL="2743200" lvl="5" indent="-317500" algn="ctr">
              <a:spcBef>
                <a:spcPts val="1600"/>
              </a:spcBef>
              <a:spcAft>
                <a:spcPts val="0"/>
              </a:spcAft>
              <a:buSzPts val="1400"/>
              <a:buChar char="■"/>
              <a:defRPr>
                <a:highlight>
                  <a:schemeClr val="dk1"/>
                </a:highlight>
              </a:defRPr>
            </a:lvl6pPr>
            <a:lvl7pPr marL="3200400" lvl="6" indent="-317500" algn="ctr">
              <a:spcBef>
                <a:spcPts val="1600"/>
              </a:spcBef>
              <a:spcAft>
                <a:spcPts val="0"/>
              </a:spcAft>
              <a:buSzPts val="1400"/>
              <a:buChar char="●"/>
              <a:defRPr>
                <a:highlight>
                  <a:schemeClr val="dk1"/>
                </a:highlight>
              </a:defRPr>
            </a:lvl7pPr>
            <a:lvl8pPr marL="3657600" lvl="7" indent="-317500" algn="ctr">
              <a:spcBef>
                <a:spcPts val="1600"/>
              </a:spcBef>
              <a:spcAft>
                <a:spcPts val="0"/>
              </a:spcAft>
              <a:buSzPts val="1400"/>
              <a:buChar char="○"/>
              <a:defRPr>
                <a:highlight>
                  <a:schemeClr val="dk1"/>
                </a:highlight>
              </a:defRPr>
            </a:lvl8pPr>
            <a:lvl9pPr marL="4114800" lvl="8" indent="-317500" algn="ctr">
              <a:spcBef>
                <a:spcPts val="1600"/>
              </a:spcBef>
              <a:spcAft>
                <a:spcPts val="160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highlight>
                  <a:schemeClr val="lt1"/>
                </a:highlight>
              </a:defRPr>
            </a:lvl1pPr>
            <a:lvl2pPr marL="914400" lvl="1" indent="-317500">
              <a:spcBef>
                <a:spcPts val="1600"/>
              </a:spcBef>
              <a:spcAft>
                <a:spcPts val="0"/>
              </a:spcAft>
              <a:buSzPts val="1400"/>
              <a:buChar char="○"/>
              <a:defRPr>
                <a:highlight>
                  <a:schemeClr val="lt1"/>
                </a:highlight>
              </a:defRPr>
            </a:lvl2pPr>
            <a:lvl3pPr marL="1371600" lvl="2" indent="-317500">
              <a:spcBef>
                <a:spcPts val="1600"/>
              </a:spcBef>
              <a:spcAft>
                <a:spcPts val="0"/>
              </a:spcAft>
              <a:buSzPts val="1400"/>
              <a:buChar char="■"/>
              <a:defRPr>
                <a:highlight>
                  <a:schemeClr val="lt1"/>
                </a:highlight>
              </a:defRPr>
            </a:lvl3pPr>
            <a:lvl4pPr marL="1828800" lvl="3" indent="-317500">
              <a:spcBef>
                <a:spcPts val="1600"/>
              </a:spcBef>
              <a:spcAft>
                <a:spcPts val="0"/>
              </a:spcAft>
              <a:buSzPts val="1400"/>
              <a:buChar char="●"/>
              <a:defRPr>
                <a:highlight>
                  <a:schemeClr val="lt1"/>
                </a:highlight>
              </a:defRPr>
            </a:lvl4pPr>
            <a:lvl5pPr marL="2286000" lvl="4" indent="-317500">
              <a:spcBef>
                <a:spcPts val="1600"/>
              </a:spcBef>
              <a:spcAft>
                <a:spcPts val="0"/>
              </a:spcAft>
              <a:buSzPts val="1400"/>
              <a:buChar char="○"/>
              <a:defRPr>
                <a:highlight>
                  <a:schemeClr val="lt1"/>
                </a:highlight>
              </a:defRPr>
            </a:lvl5pPr>
            <a:lvl6pPr marL="2743200" lvl="5" indent="-317500">
              <a:spcBef>
                <a:spcPts val="1600"/>
              </a:spcBef>
              <a:spcAft>
                <a:spcPts val="0"/>
              </a:spcAft>
              <a:buSzPts val="1400"/>
              <a:buChar char="■"/>
              <a:defRPr>
                <a:highlight>
                  <a:schemeClr val="lt1"/>
                </a:highlight>
              </a:defRPr>
            </a:lvl6pPr>
            <a:lvl7pPr marL="3200400" lvl="6" indent="-317500">
              <a:spcBef>
                <a:spcPts val="1600"/>
              </a:spcBef>
              <a:spcAft>
                <a:spcPts val="0"/>
              </a:spcAft>
              <a:buSzPts val="1400"/>
              <a:buChar char="●"/>
              <a:defRPr>
                <a:highlight>
                  <a:schemeClr val="lt1"/>
                </a:highlight>
              </a:defRPr>
            </a:lvl7pPr>
            <a:lvl8pPr marL="3657600" lvl="7" indent="-317500">
              <a:spcBef>
                <a:spcPts val="1600"/>
              </a:spcBef>
              <a:spcAft>
                <a:spcPts val="0"/>
              </a:spcAft>
              <a:buSzPts val="1400"/>
              <a:buChar char="○"/>
              <a:defRPr>
                <a:highlight>
                  <a:schemeClr val="lt1"/>
                </a:highlight>
              </a:defRPr>
            </a:lvl8pPr>
            <a:lvl9pPr marL="4114800" lvl="8" indent="-317500">
              <a:spcBef>
                <a:spcPts val="1600"/>
              </a:spcBef>
              <a:spcAft>
                <a:spcPts val="160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200"/>
              <a:t>Stéréotype                  Préjugé     </a:t>
            </a:r>
            <a:endParaRPr sz="4200"/>
          </a:p>
          <a:p>
            <a:pPr marL="0" lvl="0" indent="0" algn="l" rtl="0">
              <a:spcBef>
                <a:spcPts val="0"/>
              </a:spcBef>
              <a:spcAft>
                <a:spcPts val="0"/>
              </a:spcAft>
              <a:buNone/>
            </a:pPr>
            <a:r>
              <a:rPr lang="en" sz="4200"/>
              <a:t>   </a:t>
            </a:r>
            <a:r>
              <a:rPr lang="en" sz="4200">
                <a:solidFill>
                  <a:srgbClr val="FFFFFF"/>
                </a:solidFill>
              </a:rPr>
              <a:t>a</a:t>
            </a:r>
            <a:r>
              <a:rPr lang="en" sz="4200"/>
              <a:t>          Discrimination</a:t>
            </a:r>
            <a:endParaRPr sz="4200"/>
          </a:p>
          <a:p>
            <a:pPr marL="0" lvl="0" indent="0" algn="l" rtl="0">
              <a:spcBef>
                <a:spcPts val="0"/>
              </a:spcBef>
              <a:spcAft>
                <a:spcPts val="0"/>
              </a:spcAft>
              <a:buNone/>
            </a:pPr>
            <a:r>
              <a:rPr lang="en" sz="4200"/>
              <a:t>       Oppression                  Privilège</a:t>
            </a:r>
            <a:endParaRPr sz="4200"/>
          </a:p>
        </p:txBody>
      </p:sp>
      <p:sp>
        <p:nvSpPr>
          <p:cNvPr id="59" name="Google Shape;59;p13"/>
          <p:cNvSpPr txBox="1">
            <a:spLocks noGrp="1"/>
          </p:cNvSpPr>
          <p:nvPr>
            <p:ph type="subTitle" idx="1"/>
          </p:nvPr>
        </p:nvSpPr>
        <p:spPr>
          <a:xfrm>
            <a:off x="344250" y="3550650"/>
            <a:ext cx="49101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C’est quoi la différence?</a:t>
            </a:r>
            <a:endParaRPr/>
          </a:p>
        </p:txBody>
      </p:sp>
      <p:sp>
        <p:nvSpPr>
          <p:cNvPr id="60" name="Google Shape;60;p13"/>
          <p:cNvSpPr txBox="1"/>
          <p:nvPr/>
        </p:nvSpPr>
        <p:spPr>
          <a:xfrm>
            <a:off x="344250" y="657250"/>
            <a:ext cx="3970500" cy="3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b="1">
                <a:latin typeface="Playfair Display"/>
                <a:ea typeface="Playfair Display"/>
                <a:cs typeface="Playfair Display"/>
                <a:sym typeface="Playfair Display"/>
              </a:rPr>
              <a:t>Présentée par Zaréma Bulgak</a:t>
            </a:r>
            <a:endParaRPr sz="2100" b="1">
              <a:latin typeface="Playfair Display"/>
              <a:ea typeface="Playfair Display"/>
              <a:cs typeface="Playfair Display"/>
              <a:sym typeface="Playfair Displa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a:t>
            </a:r>
            <a:endParaRPr/>
          </a:p>
        </p:txBody>
      </p:sp>
      <p:sp>
        <p:nvSpPr>
          <p:cNvPr id="120" name="Google Shape;120;p22"/>
          <p:cNvSpPr txBox="1">
            <a:spLocks noGrp="1"/>
          </p:cNvSpPr>
          <p:nvPr>
            <p:ph type="body" idx="1"/>
          </p:nvPr>
        </p:nvSpPr>
        <p:spPr>
          <a:xfrm>
            <a:off x="311700" y="863550"/>
            <a:ext cx="40341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000000"/>
                </a:solidFill>
              </a:rPr>
              <a:t>Stéréotype : </a:t>
            </a:r>
            <a:br>
              <a:rPr lang="en" sz="2200" b="1">
                <a:solidFill>
                  <a:srgbClr val="000000"/>
                </a:solidFill>
              </a:rPr>
            </a:br>
            <a:r>
              <a:rPr lang="en" sz="2200">
                <a:solidFill>
                  <a:srgbClr val="000000"/>
                </a:solidFill>
              </a:rPr>
              <a:t>Les femmes neurodiverses ne sont pas intelligentes.</a:t>
            </a:r>
            <a:br>
              <a:rPr lang="en" sz="2200">
                <a:solidFill>
                  <a:srgbClr val="000000"/>
                </a:solidFill>
              </a:rPr>
            </a:br>
            <a:endParaRPr sz="2200">
              <a:solidFill>
                <a:srgbClr val="000000"/>
              </a:solidFill>
            </a:endParaRPr>
          </a:p>
          <a:p>
            <a:pPr marL="0" lvl="0" indent="0" algn="l" rtl="0">
              <a:spcBef>
                <a:spcPts val="1600"/>
              </a:spcBef>
              <a:spcAft>
                <a:spcPts val="1600"/>
              </a:spcAft>
              <a:buNone/>
            </a:pPr>
            <a:r>
              <a:rPr lang="en" sz="2200" b="1">
                <a:solidFill>
                  <a:srgbClr val="000000"/>
                </a:solidFill>
              </a:rPr>
              <a:t>Préjugé :</a:t>
            </a:r>
            <a:r>
              <a:rPr lang="en" sz="2200">
                <a:solidFill>
                  <a:srgbClr val="000000"/>
                </a:solidFill>
              </a:rPr>
              <a:t> </a:t>
            </a:r>
            <a:br>
              <a:rPr lang="en" sz="2200">
                <a:solidFill>
                  <a:srgbClr val="000000"/>
                </a:solidFill>
              </a:rPr>
            </a:br>
            <a:r>
              <a:rPr lang="en" sz="2200">
                <a:solidFill>
                  <a:srgbClr val="000000"/>
                </a:solidFill>
              </a:rPr>
              <a:t>J’ai un rendez-vous avec une femme neurodiverse, je sais qu’elle ne sera pas intelligente.</a:t>
            </a:r>
            <a:endParaRPr sz="2200">
              <a:solidFill>
                <a:srgbClr val="000000"/>
              </a:solidFill>
            </a:endParaRPr>
          </a:p>
        </p:txBody>
      </p:sp>
      <p:pic>
        <p:nvPicPr>
          <p:cNvPr id="121" name="Google Shape;121;p22"/>
          <p:cNvPicPr preferRelativeResize="0"/>
          <p:nvPr/>
        </p:nvPicPr>
        <p:blipFill>
          <a:blip r:embed="rId3">
            <a:alphaModFix/>
          </a:blip>
          <a:stretch>
            <a:fillRect/>
          </a:stretch>
        </p:blipFill>
        <p:spPr>
          <a:xfrm>
            <a:off x="4572000" y="2020075"/>
            <a:ext cx="4153272" cy="2768852"/>
          </a:xfrm>
          <a:prstGeom prst="rect">
            <a:avLst/>
          </a:prstGeom>
          <a:noFill/>
          <a:ln>
            <a:noFill/>
          </a:ln>
        </p:spPr>
      </p:pic>
      <p:sp>
        <p:nvSpPr>
          <p:cNvPr id="122" name="Google Shape;122;p22"/>
          <p:cNvSpPr/>
          <p:nvPr/>
        </p:nvSpPr>
        <p:spPr>
          <a:xfrm>
            <a:off x="4572000" y="2020075"/>
            <a:ext cx="4153200" cy="27687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311700" y="2561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(suite)</a:t>
            </a:r>
            <a:endParaRPr/>
          </a:p>
        </p:txBody>
      </p:sp>
      <p:sp>
        <p:nvSpPr>
          <p:cNvPr id="128" name="Google Shape;128;p23"/>
          <p:cNvSpPr txBox="1">
            <a:spLocks noGrp="1"/>
          </p:cNvSpPr>
          <p:nvPr>
            <p:ph type="body" idx="1"/>
          </p:nvPr>
        </p:nvSpPr>
        <p:spPr>
          <a:xfrm>
            <a:off x="311700" y="1117425"/>
            <a:ext cx="4746900" cy="345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b="1">
                <a:solidFill>
                  <a:srgbClr val="000000"/>
                </a:solidFill>
              </a:rPr>
              <a:t>Discrimination directe :</a:t>
            </a:r>
            <a:r>
              <a:rPr lang="en" sz="2000">
                <a:solidFill>
                  <a:srgbClr val="000000"/>
                </a:solidFill>
              </a:rPr>
              <a:t> </a:t>
            </a:r>
            <a:br>
              <a:rPr lang="en" sz="2000">
                <a:solidFill>
                  <a:srgbClr val="000000"/>
                </a:solidFill>
              </a:rPr>
            </a:br>
            <a:r>
              <a:rPr lang="en" sz="2000">
                <a:solidFill>
                  <a:srgbClr val="000000"/>
                </a:solidFill>
              </a:rPr>
              <a:t>Je perds patience avec une femme neurodiverse et je lui dit que je ne veux plus la voir parce qu’elle n’est pas assez intelligente.</a:t>
            </a:r>
            <a:br>
              <a:rPr lang="en" sz="2000">
                <a:solidFill>
                  <a:srgbClr val="000000"/>
                </a:solidFill>
              </a:rPr>
            </a:br>
            <a:endParaRPr sz="2000">
              <a:solidFill>
                <a:srgbClr val="000000"/>
              </a:solidFill>
            </a:endParaRPr>
          </a:p>
          <a:p>
            <a:pPr marL="0" lvl="0" indent="0" algn="l" rtl="0">
              <a:spcBef>
                <a:spcPts val="1600"/>
              </a:spcBef>
              <a:spcAft>
                <a:spcPts val="0"/>
              </a:spcAft>
              <a:buClr>
                <a:schemeClr val="dk1"/>
              </a:buClr>
              <a:buSzPts val="1100"/>
              <a:buFont typeface="Arial"/>
              <a:buNone/>
            </a:pPr>
            <a:r>
              <a:rPr lang="en" sz="2000" b="1">
                <a:solidFill>
                  <a:srgbClr val="000000"/>
                </a:solidFill>
              </a:rPr>
              <a:t>Discrimination indirecte :</a:t>
            </a:r>
            <a:r>
              <a:rPr lang="en" sz="2000">
                <a:solidFill>
                  <a:srgbClr val="000000"/>
                </a:solidFill>
              </a:rPr>
              <a:t> </a:t>
            </a:r>
            <a:br>
              <a:rPr lang="en" sz="2000">
                <a:solidFill>
                  <a:srgbClr val="000000"/>
                </a:solidFill>
              </a:rPr>
            </a:br>
            <a:r>
              <a:rPr lang="en" sz="2000">
                <a:solidFill>
                  <a:srgbClr val="000000"/>
                </a:solidFill>
              </a:rPr>
              <a:t>J’utilise un ton infantilisant sans m’en rendre compte. </a:t>
            </a:r>
            <a:endParaRPr sz="2000">
              <a:solidFill>
                <a:srgbClr val="000000"/>
              </a:solidFill>
            </a:endParaRPr>
          </a:p>
          <a:p>
            <a:pPr marL="0" lvl="0" indent="0" algn="l" rtl="0">
              <a:spcBef>
                <a:spcPts val="1600"/>
              </a:spcBef>
              <a:spcAft>
                <a:spcPts val="1600"/>
              </a:spcAft>
              <a:buNone/>
            </a:pPr>
            <a:endParaRPr/>
          </a:p>
        </p:txBody>
      </p:sp>
      <p:pic>
        <p:nvPicPr>
          <p:cNvPr id="129" name="Google Shape;129;p23"/>
          <p:cNvPicPr preferRelativeResize="0"/>
          <p:nvPr/>
        </p:nvPicPr>
        <p:blipFill>
          <a:blip r:embed="rId3">
            <a:alphaModFix/>
          </a:blip>
          <a:stretch>
            <a:fillRect/>
          </a:stretch>
        </p:blipFill>
        <p:spPr>
          <a:xfrm>
            <a:off x="4714275" y="2817900"/>
            <a:ext cx="4429724" cy="23256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(suite)</a:t>
            </a:r>
            <a:endParaRPr/>
          </a:p>
        </p:txBody>
      </p:sp>
      <p:sp>
        <p:nvSpPr>
          <p:cNvPr id="135" name="Google Shape;135;p24"/>
          <p:cNvSpPr txBox="1">
            <a:spLocks noGrp="1"/>
          </p:cNvSpPr>
          <p:nvPr>
            <p:ph type="body" idx="1"/>
          </p:nvPr>
        </p:nvSpPr>
        <p:spPr>
          <a:xfrm>
            <a:off x="311700" y="1447925"/>
            <a:ext cx="6125400" cy="31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000000"/>
                </a:solidFill>
              </a:rPr>
              <a:t>Discrimination systémique : </a:t>
            </a:r>
            <a:endParaRPr sz="2000" b="1">
              <a:solidFill>
                <a:srgbClr val="000000"/>
              </a:solidFill>
            </a:endParaRPr>
          </a:p>
          <a:p>
            <a:pPr marL="0" lvl="0" indent="0" algn="l" rtl="0">
              <a:spcBef>
                <a:spcPts val="1600"/>
              </a:spcBef>
              <a:spcAft>
                <a:spcPts val="0"/>
              </a:spcAft>
              <a:buClr>
                <a:schemeClr val="dk1"/>
              </a:buClr>
              <a:buSzPts val="1100"/>
              <a:buFont typeface="Arial"/>
              <a:buNone/>
            </a:pPr>
            <a:r>
              <a:rPr lang="en" sz="2000" b="1">
                <a:solidFill>
                  <a:srgbClr val="000000"/>
                </a:solidFill>
              </a:rPr>
              <a:t/>
            </a:r>
            <a:br>
              <a:rPr lang="en" sz="2000" b="1">
                <a:solidFill>
                  <a:srgbClr val="000000"/>
                </a:solidFill>
              </a:rPr>
            </a:br>
            <a:r>
              <a:rPr lang="en" sz="2000">
                <a:solidFill>
                  <a:srgbClr val="000000"/>
                </a:solidFill>
              </a:rPr>
              <a:t>Mes collègues et moi refusent de lui donner accès à son dossier médicale parce qu’elle n’est pas capable de le comprendre. Nos réglementations indique que nous devons passer par sa tutelle d’abord, même si nous n’arrivons pas à rejoindre celle-ci.  </a:t>
            </a:r>
            <a:endParaRPr sz="2000">
              <a:solidFill>
                <a:srgbClr val="000000"/>
              </a:solidFill>
            </a:endParaRPr>
          </a:p>
          <a:p>
            <a:pPr marL="0" lvl="0" indent="0" algn="l" rtl="0">
              <a:spcBef>
                <a:spcPts val="1600"/>
              </a:spcBef>
              <a:spcAft>
                <a:spcPts val="1600"/>
              </a:spcAft>
              <a:buNone/>
            </a:pPr>
            <a:endParaRPr/>
          </a:p>
        </p:txBody>
      </p:sp>
      <p:pic>
        <p:nvPicPr>
          <p:cNvPr id="136" name="Google Shape;136;p24"/>
          <p:cNvPicPr preferRelativeResize="0"/>
          <p:nvPr/>
        </p:nvPicPr>
        <p:blipFill>
          <a:blip r:embed="rId3">
            <a:alphaModFix/>
          </a:blip>
          <a:stretch>
            <a:fillRect/>
          </a:stretch>
        </p:blipFill>
        <p:spPr>
          <a:xfrm>
            <a:off x="6437100" y="322425"/>
            <a:ext cx="2402100" cy="2402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(suite)</a:t>
            </a:r>
            <a:endParaRPr/>
          </a:p>
        </p:txBody>
      </p:sp>
      <p:sp>
        <p:nvSpPr>
          <p:cNvPr id="142" name="Google Shape;142;p25"/>
          <p:cNvSpPr txBox="1">
            <a:spLocks noGrp="1"/>
          </p:cNvSpPr>
          <p:nvPr>
            <p:ph type="body" idx="1"/>
          </p:nvPr>
        </p:nvSpPr>
        <p:spPr>
          <a:xfrm>
            <a:off x="311700" y="1152475"/>
            <a:ext cx="5171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000000"/>
                </a:solidFill>
              </a:rPr>
              <a:t>Oppression :</a:t>
            </a:r>
            <a:r>
              <a:rPr lang="en" sz="2200">
                <a:solidFill>
                  <a:srgbClr val="000000"/>
                </a:solidFill>
              </a:rPr>
              <a:t> </a:t>
            </a:r>
            <a:br>
              <a:rPr lang="en" sz="2200">
                <a:solidFill>
                  <a:srgbClr val="000000"/>
                </a:solidFill>
              </a:rPr>
            </a:br>
            <a:r>
              <a:rPr lang="en" sz="2200">
                <a:solidFill>
                  <a:srgbClr val="000000"/>
                </a:solidFill>
              </a:rPr>
              <a:t/>
            </a:r>
            <a:br>
              <a:rPr lang="en" sz="2200">
                <a:solidFill>
                  <a:srgbClr val="000000"/>
                </a:solidFill>
              </a:rPr>
            </a:br>
            <a:r>
              <a:rPr lang="en" sz="2200">
                <a:solidFill>
                  <a:srgbClr val="000000"/>
                </a:solidFill>
              </a:rPr>
              <a:t>La majorité des femmes neurodiverses sont perçus comme moins intelligentes par les professionnel.le.s de la santé. Cela crée plusieurs obstacles. Elles ne sont pas capable d’accéder à des soins de santé ou des services sociaux sans êtres traitées comme moindre. </a:t>
            </a:r>
            <a:r>
              <a:rPr lang="en">
                <a:solidFill>
                  <a:srgbClr val="000000"/>
                </a:solidFill>
              </a:rPr>
              <a:t/>
            </a:r>
            <a:br>
              <a:rPr lang="en">
                <a:solidFill>
                  <a:srgbClr val="000000"/>
                </a:solidFill>
              </a:rPr>
            </a:br>
            <a:endParaRPr>
              <a:solidFill>
                <a:srgbClr val="000000"/>
              </a:solidFill>
            </a:endParaRPr>
          </a:p>
          <a:p>
            <a:pPr marL="0" lvl="0" indent="0" algn="l" rtl="0">
              <a:spcBef>
                <a:spcPts val="1600"/>
              </a:spcBef>
              <a:spcAft>
                <a:spcPts val="1600"/>
              </a:spcAft>
              <a:buNone/>
            </a:pPr>
            <a:endParaRPr>
              <a:solidFill>
                <a:srgbClr val="000000"/>
              </a:solidFill>
            </a:endParaRPr>
          </a:p>
        </p:txBody>
      </p:sp>
      <p:pic>
        <p:nvPicPr>
          <p:cNvPr id="143" name="Google Shape;143;p25"/>
          <p:cNvPicPr preferRelativeResize="0"/>
          <p:nvPr/>
        </p:nvPicPr>
        <p:blipFill>
          <a:blip r:embed="rId3">
            <a:alphaModFix/>
          </a:blip>
          <a:stretch>
            <a:fillRect/>
          </a:stretch>
        </p:blipFill>
        <p:spPr>
          <a:xfrm>
            <a:off x="5924375" y="287425"/>
            <a:ext cx="2755149" cy="2128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(suite)</a:t>
            </a:r>
            <a:endParaRPr/>
          </a:p>
        </p:txBody>
      </p:sp>
      <p:sp>
        <p:nvSpPr>
          <p:cNvPr id="149" name="Google Shape;149;p26"/>
          <p:cNvSpPr txBox="1">
            <a:spLocks noGrp="1"/>
          </p:cNvSpPr>
          <p:nvPr>
            <p:ph type="body" idx="1"/>
          </p:nvPr>
        </p:nvSpPr>
        <p:spPr>
          <a:xfrm>
            <a:off x="311700" y="1152475"/>
            <a:ext cx="57792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100" b="1">
                <a:solidFill>
                  <a:srgbClr val="000000"/>
                </a:solidFill>
              </a:rPr>
              <a:t>Privilège :</a:t>
            </a:r>
            <a:r>
              <a:rPr lang="en" sz="2100">
                <a:solidFill>
                  <a:srgbClr val="000000"/>
                </a:solidFill>
              </a:rPr>
              <a:t> </a:t>
            </a:r>
            <a:br>
              <a:rPr lang="en" sz="2100">
                <a:solidFill>
                  <a:srgbClr val="000000"/>
                </a:solidFill>
              </a:rPr>
            </a:br>
            <a:r>
              <a:rPr lang="en" sz="2100">
                <a:solidFill>
                  <a:srgbClr val="000000"/>
                </a:solidFill>
              </a:rPr>
              <a:t/>
            </a:r>
            <a:br>
              <a:rPr lang="en" sz="2100">
                <a:solidFill>
                  <a:srgbClr val="000000"/>
                </a:solidFill>
              </a:rPr>
            </a:br>
            <a:r>
              <a:rPr lang="en" sz="2100">
                <a:solidFill>
                  <a:srgbClr val="000000"/>
                </a:solidFill>
              </a:rPr>
              <a:t>Je suis un homme neurotypique qui n’a pas besoin de me soucier des préjugés, de la discrimination, etc. Les professionnel.le.s de la santé me perçoivent comme une personne intelligente et je jouis de cela. J’ai un meilleur service avec moins d’obstacles que les femmes et les personnes neurodiverses.</a:t>
            </a:r>
            <a:endParaRPr sz="2100">
              <a:solidFill>
                <a:srgbClr val="000000"/>
              </a:solidFill>
            </a:endParaRPr>
          </a:p>
          <a:p>
            <a:pPr marL="0" lvl="0" indent="0" algn="l" rtl="0">
              <a:spcBef>
                <a:spcPts val="1600"/>
              </a:spcBef>
              <a:spcAft>
                <a:spcPts val="1600"/>
              </a:spcAft>
              <a:buNone/>
            </a:pPr>
            <a:endParaRPr/>
          </a:p>
        </p:txBody>
      </p:sp>
      <p:pic>
        <p:nvPicPr>
          <p:cNvPr id="150" name="Google Shape;150;p26"/>
          <p:cNvPicPr preferRelativeResize="0"/>
          <p:nvPr/>
        </p:nvPicPr>
        <p:blipFill>
          <a:blip r:embed="rId3">
            <a:alphaModFix/>
          </a:blip>
          <a:stretch>
            <a:fillRect/>
          </a:stretch>
        </p:blipFill>
        <p:spPr>
          <a:xfrm>
            <a:off x="4209850" y="254625"/>
            <a:ext cx="4068400" cy="1346650"/>
          </a:xfrm>
          <a:prstGeom prst="rect">
            <a:avLst/>
          </a:prstGeom>
          <a:noFill/>
          <a:ln>
            <a:noFill/>
          </a:ln>
        </p:spPr>
      </p:pic>
      <p:sp>
        <p:nvSpPr>
          <p:cNvPr id="151" name="Google Shape;151;p26"/>
          <p:cNvSpPr/>
          <p:nvPr/>
        </p:nvSpPr>
        <p:spPr>
          <a:xfrm>
            <a:off x="4226825" y="271600"/>
            <a:ext cx="4068300" cy="13467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ctr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Merci</a:t>
            </a:r>
            <a:endParaRPr/>
          </a:p>
        </p:txBody>
      </p:sp>
      <p:sp>
        <p:nvSpPr>
          <p:cNvPr id="157" name="Google Shape;157;p27"/>
          <p:cNvSpPr txBox="1">
            <a:spLocks noGrp="1"/>
          </p:cNvSpPr>
          <p:nvPr>
            <p:ph type="subTitle" idx="1"/>
          </p:nvPr>
        </p:nvSpPr>
        <p:spPr>
          <a:xfrm>
            <a:off x="344250" y="3550650"/>
            <a:ext cx="4910100" cy="72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Nous allons maintenant en sous-groupes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3246000" cy="434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Stéréotype</a:t>
            </a:r>
            <a:endParaRPr/>
          </a:p>
          <a:p>
            <a:pPr marL="0" lvl="0" indent="0" algn="l" rtl="0">
              <a:spcBef>
                <a:spcPts val="0"/>
              </a:spcBef>
              <a:spcAft>
                <a:spcPts val="0"/>
              </a:spcAft>
              <a:buNone/>
            </a:pPr>
            <a:endParaRPr/>
          </a:p>
          <a:p>
            <a:pPr marL="0" lvl="0" indent="0" algn="l" rtl="0">
              <a:spcBef>
                <a:spcPts val="0"/>
              </a:spcBef>
              <a:spcAft>
                <a:spcPts val="0"/>
              </a:spcAft>
              <a:buNone/>
            </a:pPr>
            <a:r>
              <a:rPr lang="en"/>
              <a:t>Préjugé</a:t>
            </a:r>
            <a:endParaRPr/>
          </a:p>
          <a:p>
            <a:pPr marL="0" lvl="0" indent="0" algn="l" rtl="0">
              <a:spcBef>
                <a:spcPts val="0"/>
              </a:spcBef>
              <a:spcAft>
                <a:spcPts val="0"/>
              </a:spcAft>
              <a:buNone/>
            </a:pPr>
            <a:endParaRPr/>
          </a:p>
          <a:p>
            <a:pPr marL="0" lvl="0" indent="0" algn="l" rtl="0">
              <a:spcBef>
                <a:spcPts val="0"/>
              </a:spcBef>
              <a:spcAft>
                <a:spcPts val="0"/>
              </a:spcAft>
              <a:buNone/>
            </a:pPr>
            <a:r>
              <a:rPr lang="en"/>
              <a:t>Discrimination</a:t>
            </a:r>
            <a:endParaRPr/>
          </a:p>
          <a:p>
            <a:pPr marL="0" lvl="0" indent="0" algn="l" rtl="0">
              <a:spcBef>
                <a:spcPts val="0"/>
              </a:spcBef>
              <a:spcAft>
                <a:spcPts val="0"/>
              </a:spcAft>
              <a:buNone/>
            </a:pPr>
            <a:endParaRPr/>
          </a:p>
          <a:p>
            <a:pPr marL="0" lvl="0" indent="0" algn="l" rtl="0">
              <a:spcBef>
                <a:spcPts val="0"/>
              </a:spcBef>
              <a:spcAft>
                <a:spcPts val="0"/>
              </a:spcAft>
              <a:buNone/>
            </a:pPr>
            <a:r>
              <a:rPr lang="en"/>
              <a:t>Oppression</a:t>
            </a:r>
            <a:endParaRPr/>
          </a:p>
          <a:p>
            <a:pPr marL="0" lvl="0" indent="0" algn="l" rtl="0">
              <a:spcBef>
                <a:spcPts val="0"/>
              </a:spcBef>
              <a:spcAft>
                <a:spcPts val="0"/>
              </a:spcAft>
              <a:buNone/>
            </a:pPr>
            <a:endParaRPr/>
          </a:p>
          <a:p>
            <a:pPr marL="0" lvl="0" indent="0" algn="l" rtl="0">
              <a:spcBef>
                <a:spcPts val="0"/>
              </a:spcBef>
              <a:spcAft>
                <a:spcPts val="0"/>
              </a:spcAft>
              <a:buNone/>
            </a:pPr>
            <a:r>
              <a:rPr lang="en"/>
              <a:t>Privilège</a:t>
            </a:r>
            <a:endParaRPr/>
          </a:p>
        </p:txBody>
      </p:sp>
      <p:sp>
        <p:nvSpPr>
          <p:cNvPr id="66" name="Google Shape;66;p14"/>
          <p:cNvSpPr txBox="1"/>
          <p:nvPr/>
        </p:nvSpPr>
        <p:spPr>
          <a:xfrm>
            <a:off x="3385825" y="335700"/>
            <a:ext cx="3772200" cy="445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300"/>
          </a:p>
          <a:p>
            <a:pPr marL="0" lvl="0" indent="0" algn="l" rtl="0">
              <a:spcBef>
                <a:spcPts val="0"/>
              </a:spcBef>
              <a:spcAft>
                <a:spcPts val="0"/>
              </a:spcAft>
              <a:buNone/>
            </a:pPr>
            <a:endParaRPr sz="2300"/>
          </a:p>
          <a:p>
            <a:pPr marL="0" lvl="0" indent="0" algn="l" rtl="0">
              <a:spcBef>
                <a:spcPts val="0"/>
              </a:spcBef>
              <a:spcAft>
                <a:spcPts val="0"/>
              </a:spcAft>
              <a:buNone/>
            </a:pPr>
            <a:endParaRPr sz="2300"/>
          </a:p>
          <a:p>
            <a:pPr marL="0" lvl="0" indent="0" algn="ctr" rtl="0">
              <a:spcBef>
                <a:spcPts val="0"/>
              </a:spcBef>
              <a:spcAft>
                <a:spcPts val="0"/>
              </a:spcAft>
              <a:buNone/>
            </a:pPr>
            <a:r>
              <a:rPr lang="en" sz="2300"/>
              <a:t>Notez que ces définitions ne sont pas dans le but de catégoriser les expériences, mais plutôt comprendre comment ces différents éléments s’influencent entre eux</a:t>
            </a:r>
            <a:endParaRPr sz="23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3021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300"/>
              <a:t>Stéréotype</a:t>
            </a:r>
            <a:endParaRPr sz="3300"/>
          </a:p>
        </p:txBody>
      </p:sp>
      <p:sp>
        <p:nvSpPr>
          <p:cNvPr id="72" name="Google Shape;72;p15"/>
          <p:cNvSpPr txBox="1">
            <a:spLocks noGrp="1"/>
          </p:cNvSpPr>
          <p:nvPr>
            <p:ph type="body" idx="1"/>
          </p:nvPr>
        </p:nvSpPr>
        <p:spPr>
          <a:xfrm>
            <a:off x="311700" y="1052450"/>
            <a:ext cx="6614100" cy="3416400"/>
          </a:xfrm>
          <a:prstGeom prst="rect">
            <a:avLst/>
          </a:prstGeom>
        </p:spPr>
        <p:txBody>
          <a:bodyPr spcFirstLastPara="1" wrap="square" lIns="91425" tIns="91425" rIns="91425" bIns="91425" anchor="t" anchorCtr="0">
            <a:noAutofit/>
          </a:bodyPr>
          <a:lstStyle/>
          <a:p>
            <a:pPr marL="457200" lvl="0" indent="-368300" algn="l" rtl="0">
              <a:lnSpc>
                <a:spcPct val="150000"/>
              </a:lnSpc>
              <a:spcBef>
                <a:spcPts val="0"/>
              </a:spcBef>
              <a:spcAft>
                <a:spcPts val="0"/>
              </a:spcAft>
              <a:buSzPts val="2200"/>
              <a:buChar char="●"/>
            </a:pPr>
            <a:r>
              <a:rPr lang="en" sz="2200"/>
              <a:t>Généralisations</a:t>
            </a:r>
            <a:endParaRPr sz="2200"/>
          </a:p>
          <a:p>
            <a:pPr marL="457200" lvl="0" indent="-368300" algn="l" rtl="0">
              <a:lnSpc>
                <a:spcPct val="150000"/>
              </a:lnSpc>
              <a:spcBef>
                <a:spcPts val="0"/>
              </a:spcBef>
              <a:spcAft>
                <a:spcPts val="0"/>
              </a:spcAft>
              <a:buSzPts val="2200"/>
              <a:buChar char="●"/>
            </a:pPr>
            <a:r>
              <a:rPr lang="en" sz="2200"/>
              <a:t>Simplification de la réalité</a:t>
            </a:r>
            <a:endParaRPr sz="2200"/>
          </a:p>
          <a:p>
            <a:pPr marL="457200" lvl="0" indent="-368300" algn="l" rtl="0">
              <a:lnSpc>
                <a:spcPct val="150000"/>
              </a:lnSpc>
              <a:spcBef>
                <a:spcPts val="0"/>
              </a:spcBef>
              <a:spcAft>
                <a:spcPts val="0"/>
              </a:spcAft>
              <a:buSzPts val="2200"/>
              <a:buChar char="●"/>
            </a:pPr>
            <a:r>
              <a:rPr lang="en" sz="2200"/>
              <a:t>S’applique à tout le groupe</a:t>
            </a:r>
            <a:endParaRPr sz="2200"/>
          </a:p>
          <a:p>
            <a:pPr marL="457200" lvl="0" indent="-368300" algn="l" rtl="0">
              <a:lnSpc>
                <a:spcPct val="150000"/>
              </a:lnSpc>
              <a:spcBef>
                <a:spcPts val="0"/>
              </a:spcBef>
              <a:spcAft>
                <a:spcPts val="0"/>
              </a:spcAft>
              <a:buSzPts val="2200"/>
              <a:buChar char="●"/>
            </a:pPr>
            <a:r>
              <a:rPr lang="en" sz="2200"/>
              <a:t>Tiens pas compte de différences individuelles</a:t>
            </a:r>
            <a:endParaRPr sz="2200"/>
          </a:p>
          <a:p>
            <a:pPr marL="457200" lvl="0" indent="0" algn="l" rtl="0">
              <a:lnSpc>
                <a:spcPct val="150000"/>
              </a:lnSpc>
              <a:spcBef>
                <a:spcPts val="0"/>
              </a:spcBef>
              <a:spcAft>
                <a:spcPts val="0"/>
              </a:spcAft>
              <a:buNone/>
            </a:pPr>
            <a:r>
              <a:rPr lang="en" sz="2200"/>
              <a:t>	            Ex: Toutes les femmes sont douces</a:t>
            </a:r>
            <a:endParaRPr sz="2200"/>
          </a:p>
        </p:txBody>
      </p:sp>
      <p:pic>
        <p:nvPicPr>
          <p:cNvPr id="73" name="Google Shape;73;p15"/>
          <p:cNvPicPr preferRelativeResize="0"/>
          <p:nvPr/>
        </p:nvPicPr>
        <p:blipFill>
          <a:blip r:embed="rId3">
            <a:alphaModFix/>
          </a:blip>
          <a:stretch>
            <a:fillRect/>
          </a:stretch>
        </p:blipFill>
        <p:spPr>
          <a:xfrm>
            <a:off x="135800" y="3729050"/>
            <a:ext cx="2794725" cy="1414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3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300"/>
              <a:t>Préjugé</a:t>
            </a:r>
            <a:endParaRPr sz="3300"/>
          </a:p>
        </p:txBody>
      </p:sp>
      <p:sp>
        <p:nvSpPr>
          <p:cNvPr id="79" name="Google Shape;79;p16"/>
          <p:cNvSpPr txBox="1">
            <a:spLocks noGrp="1"/>
          </p:cNvSpPr>
          <p:nvPr>
            <p:ph type="body" idx="1"/>
          </p:nvPr>
        </p:nvSpPr>
        <p:spPr>
          <a:xfrm>
            <a:off x="311700" y="1105275"/>
            <a:ext cx="6849300" cy="3416400"/>
          </a:xfrm>
          <a:prstGeom prst="rect">
            <a:avLst/>
          </a:prstGeom>
        </p:spPr>
        <p:txBody>
          <a:bodyPr spcFirstLastPara="1" wrap="square" lIns="91425" tIns="91425" rIns="91425" bIns="91425" anchor="t" anchorCtr="0">
            <a:noAutofit/>
          </a:bodyPr>
          <a:lstStyle/>
          <a:p>
            <a:pPr marL="457200" lvl="0" indent="-349250" algn="l" rtl="0">
              <a:lnSpc>
                <a:spcPct val="150000"/>
              </a:lnSpc>
              <a:spcBef>
                <a:spcPts val="0"/>
              </a:spcBef>
              <a:spcAft>
                <a:spcPts val="0"/>
              </a:spcAft>
              <a:buClr>
                <a:srgbClr val="000000"/>
              </a:buClr>
              <a:buSzPts val="1900"/>
              <a:buChar char="●"/>
            </a:pPr>
            <a:r>
              <a:rPr lang="en" sz="1900">
                <a:solidFill>
                  <a:srgbClr val="000000"/>
                </a:solidFill>
              </a:rPr>
              <a:t>Basé sur le jugement (avant de connaître la personne)</a:t>
            </a:r>
            <a:endParaRPr sz="1900">
              <a:solidFill>
                <a:srgbClr val="000000"/>
              </a:solidFill>
            </a:endParaRPr>
          </a:p>
          <a:p>
            <a:pPr marL="457200" lvl="0" indent="-349250" algn="l" rtl="0">
              <a:lnSpc>
                <a:spcPct val="150000"/>
              </a:lnSpc>
              <a:spcBef>
                <a:spcPts val="0"/>
              </a:spcBef>
              <a:spcAft>
                <a:spcPts val="0"/>
              </a:spcAft>
              <a:buClr>
                <a:srgbClr val="000000"/>
              </a:buClr>
              <a:buSzPts val="1900"/>
              <a:buChar char="●"/>
            </a:pPr>
            <a:r>
              <a:rPr lang="en" sz="1900">
                <a:solidFill>
                  <a:srgbClr val="000000"/>
                </a:solidFill>
              </a:rPr>
              <a:t>Toujours fondé sur un stéréotype</a:t>
            </a:r>
            <a:endParaRPr sz="1900">
              <a:solidFill>
                <a:srgbClr val="000000"/>
              </a:solidFill>
            </a:endParaRPr>
          </a:p>
          <a:p>
            <a:pPr marL="457200" lvl="0" indent="-349250" algn="l" rtl="0">
              <a:lnSpc>
                <a:spcPct val="150000"/>
              </a:lnSpc>
              <a:spcBef>
                <a:spcPts val="0"/>
              </a:spcBef>
              <a:spcAft>
                <a:spcPts val="0"/>
              </a:spcAft>
              <a:buClr>
                <a:srgbClr val="000000"/>
              </a:buClr>
              <a:buSzPts val="1900"/>
              <a:buChar char="●"/>
            </a:pPr>
            <a:r>
              <a:rPr lang="en" sz="1900">
                <a:solidFill>
                  <a:srgbClr val="000000"/>
                </a:solidFill>
              </a:rPr>
              <a:t>Inculqué par notre environment social</a:t>
            </a:r>
            <a:endParaRPr sz="1900">
              <a:solidFill>
                <a:srgbClr val="000000"/>
              </a:solidFill>
            </a:endParaRPr>
          </a:p>
          <a:p>
            <a:pPr marL="914400" lvl="1" indent="-323850" algn="l" rtl="0">
              <a:lnSpc>
                <a:spcPct val="150000"/>
              </a:lnSpc>
              <a:spcBef>
                <a:spcPts val="0"/>
              </a:spcBef>
              <a:spcAft>
                <a:spcPts val="0"/>
              </a:spcAft>
              <a:buClr>
                <a:srgbClr val="000000"/>
              </a:buClr>
              <a:buSzPts val="1500"/>
              <a:buChar char="○"/>
            </a:pPr>
            <a:r>
              <a:rPr lang="en" sz="1500">
                <a:solidFill>
                  <a:srgbClr val="000000"/>
                </a:solidFill>
              </a:rPr>
              <a:t>Ex: Elle va être une bonne intervenante parce qu’elle est douce. </a:t>
            </a:r>
            <a:br>
              <a:rPr lang="en" sz="1500">
                <a:solidFill>
                  <a:srgbClr val="000000"/>
                </a:solidFill>
              </a:rPr>
            </a:br>
            <a:endParaRPr sz="1500">
              <a:solidFill>
                <a:srgbClr val="000000"/>
              </a:solidFill>
            </a:endParaRPr>
          </a:p>
          <a:p>
            <a:pPr marL="457200" lvl="0" indent="-349250" algn="l" rtl="0">
              <a:lnSpc>
                <a:spcPct val="150000"/>
              </a:lnSpc>
              <a:spcBef>
                <a:spcPts val="0"/>
              </a:spcBef>
              <a:spcAft>
                <a:spcPts val="0"/>
              </a:spcAft>
              <a:buClr>
                <a:srgbClr val="000000"/>
              </a:buClr>
              <a:buSzPts val="1900"/>
              <a:buChar char="●"/>
            </a:pPr>
            <a:r>
              <a:rPr lang="en" sz="1900">
                <a:solidFill>
                  <a:srgbClr val="000000"/>
                </a:solidFill>
              </a:rPr>
              <a:t>Réflections et introspection aident à déconstruire les préjugés</a:t>
            </a:r>
            <a:endParaRPr sz="1900">
              <a:solidFill>
                <a:srgbClr val="000000"/>
              </a:solidFill>
            </a:endParaRPr>
          </a:p>
          <a:p>
            <a:pPr marL="457200" lvl="0" indent="-349250" algn="l" rtl="0">
              <a:lnSpc>
                <a:spcPct val="150000"/>
              </a:lnSpc>
              <a:spcBef>
                <a:spcPts val="0"/>
              </a:spcBef>
              <a:spcAft>
                <a:spcPts val="0"/>
              </a:spcAft>
              <a:buClr>
                <a:srgbClr val="000000"/>
              </a:buClr>
              <a:buSzPts val="1900"/>
              <a:buChar char="●"/>
            </a:pPr>
            <a:r>
              <a:rPr lang="en" sz="1900">
                <a:solidFill>
                  <a:srgbClr val="000000"/>
                </a:solidFill>
              </a:rPr>
              <a:t>Tout le monde à des préjugés, même les intervenantes! </a:t>
            </a:r>
            <a:endParaRPr sz="1900">
              <a:solidFill>
                <a:srgbClr val="000000"/>
              </a:solidFill>
            </a:endParaRPr>
          </a:p>
          <a:p>
            <a:pPr marL="0" lvl="0" indent="0" algn="l" rtl="0">
              <a:lnSpc>
                <a:spcPct val="100000"/>
              </a:lnSpc>
              <a:spcBef>
                <a:spcPts val="0"/>
              </a:spcBef>
              <a:spcAft>
                <a:spcPts val="0"/>
              </a:spcAft>
              <a:buNone/>
            </a:pPr>
            <a:endParaRPr>
              <a:solidFill>
                <a:srgbClr val="000000"/>
              </a:solidFill>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p:txBody>
      </p:sp>
      <p:pic>
        <p:nvPicPr>
          <p:cNvPr id="80" name="Google Shape;80;p16"/>
          <p:cNvPicPr preferRelativeResize="0"/>
          <p:nvPr/>
        </p:nvPicPr>
        <p:blipFill>
          <a:blip r:embed="rId3">
            <a:alphaModFix/>
          </a:blip>
          <a:stretch>
            <a:fillRect/>
          </a:stretch>
        </p:blipFill>
        <p:spPr>
          <a:xfrm>
            <a:off x="6733025" y="135800"/>
            <a:ext cx="2099277" cy="2157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7"/>
          <p:cNvPicPr preferRelativeResize="0"/>
          <p:nvPr/>
        </p:nvPicPr>
        <p:blipFill>
          <a:blip r:embed="rId3">
            <a:alphaModFix/>
          </a:blip>
          <a:stretch>
            <a:fillRect/>
          </a:stretch>
        </p:blipFill>
        <p:spPr>
          <a:xfrm>
            <a:off x="1958725" y="0"/>
            <a:ext cx="7745475" cy="5143500"/>
          </a:xfrm>
          <a:prstGeom prst="rect">
            <a:avLst/>
          </a:prstGeom>
          <a:noFill/>
          <a:ln>
            <a:noFill/>
          </a:ln>
        </p:spPr>
      </p:pic>
      <p:sp>
        <p:nvSpPr>
          <p:cNvPr id="86" name="Google Shape;86;p17"/>
          <p:cNvSpPr txBox="1">
            <a:spLocks noGrp="1"/>
          </p:cNvSpPr>
          <p:nvPr>
            <p:ph type="title"/>
          </p:nvPr>
        </p:nvSpPr>
        <p:spPr>
          <a:xfrm>
            <a:off x="108000" y="2922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300"/>
              <a:t>Discrimination</a:t>
            </a:r>
            <a:endParaRPr sz="3300"/>
          </a:p>
        </p:txBody>
      </p:sp>
      <p:sp>
        <p:nvSpPr>
          <p:cNvPr id="87" name="Google Shape;87;p17"/>
          <p:cNvSpPr txBox="1">
            <a:spLocks noGrp="1"/>
          </p:cNvSpPr>
          <p:nvPr>
            <p:ph type="body" idx="1"/>
          </p:nvPr>
        </p:nvSpPr>
        <p:spPr>
          <a:xfrm>
            <a:off x="108000" y="1369250"/>
            <a:ext cx="2863800" cy="31995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Char char="●"/>
            </a:pPr>
            <a:r>
              <a:rPr lang="en" sz="2400">
                <a:solidFill>
                  <a:srgbClr val="000000"/>
                </a:solidFill>
              </a:rPr>
              <a:t>Traiter une personne injustement</a:t>
            </a:r>
            <a:br>
              <a:rPr lang="en" sz="2400">
                <a:solidFill>
                  <a:srgbClr val="000000"/>
                </a:solidFill>
              </a:rPr>
            </a:b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3 types </a:t>
            </a:r>
            <a:endParaRPr sz="2400">
              <a:solidFill>
                <a:srgbClr val="000000"/>
              </a:solidFill>
            </a:endParaRPr>
          </a:p>
          <a:p>
            <a:pPr marL="914400" lvl="1" indent="-355600" algn="l" rtl="0">
              <a:spcBef>
                <a:spcPts val="0"/>
              </a:spcBef>
              <a:spcAft>
                <a:spcPts val="0"/>
              </a:spcAft>
              <a:buClr>
                <a:srgbClr val="000000"/>
              </a:buClr>
              <a:buSzPts val="2000"/>
              <a:buChar char="○"/>
            </a:pPr>
            <a:r>
              <a:rPr lang="en" sz="2000">
                <a:solidFill>
                  <a:srgbClr val="000000"/>
                </a:solidFill>
              </a:rPr>
              <a:t>Direct</a:t>
            </a:r>
            <a:endParaRPr sz="2000">
              <a:solidFill>
                <a:srgbClr val="000000"/>
              </a:solidFill>
            </a:endParaRPr>
          </a:p>
          <a:p>
            <a:pPr marL="914400" lvl="1" indent="-355600" algn="l" rtl="0">
              <a:spcBef>
                <a:spcPts val="0"/>
              </a:spcBef>
              <a:spcAft>
                <a:spcPts val="0"/>
              </a:spcAft>
              <a:buClr>
                <a:srgbClr val="000000"/>
              </a:buClr>
              <a:buSzPts val="2000"/>
              <a:buChar char="○"/>
            </a:pPr>
            <a:r>
              <a:rPr lang="en" sz="2000">
                <a:solidFill>
                  <a:srgbClr val="000000"/>
                </a:solidFill>
              </a:rPr>
              <a:t>Indirect</a:t>
            </a:r>
            <a:endParaRPr sz="2000">
              <a:solidFill>
                <a:srgbClr val="000000"/>
              </a:solidFill>
            </a:endParaRPr>
          </a:p>
          <a:p>
            <a:pPr marL="914400" lvl="1" indent="-355600" algn="l" rtl="0">
              <a:spcBef>
                <a:spcPts val="0"/>
              </a:spcBef>
              <a:spcAft>
                <a:spcPts val="0"/>
              </a:spcAft>
              <a:buClr>
                <a:srgbClr val="000000"/>
              </a:buClr>
              <a:buSzPts val="2000"/>
              <a:buChar char="○"/>
            </a:pPr>
            <a:r>
              <a:rPr lang="en" sz="2000">
                <a:solidFill>
                  <a:srgbClr val="000000"/>
                </a:solidFill>
              </a:rPr>
              <a:t>Systémique</a:t>
            </a:r>
            <a:endParaRPr sz="20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body" idx="1"/>
          </p:nvPr>
        </p:nvSpPr>
        <p:spPr>
          <a:xfrm>
            <a:off x="311700" y="220325"/>
            <a:ext cx="6613200" cy="4647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200">
                <a:solidFill>
                  <a:srgbClr val="000000"/>
                </a:solidFill>
              </a:rPr>
              <a:t>Discrimination </a:t>
            </a:r>
            <a:r>
              <a:rPr lang="en" sz="2200" b="1">
                <a:solidFill>
                  <a:srgbClr val="000000"/>
                </a:solidFill>
              </a:rPr>
              <a:t>direct</a:t>
            </a:r>
            <a:endParaRPr sz="2200" b="1">
              <a:solidFill>
                <a:srgbClr val="000000"/>
              </a:solidFill>
            </a:endParaRPr>
          </a:p>
          <a:p>
            <a:pPr marL="457200" lvl="0" indent="-368300" algn="l" rtl="0">
              <a:lnSpc>
                <a:spcPct val="100000"/>
              </a:lnSpc>
              <a:spcBef>
                <a:spcPts val="0"/>
              </a:spcBef>
              <a:spcAft>
                <a:spcPts val="0"/>
              </a:spcAft>
              <a:buClr>
                <a:srgbClr val="000000"/>
              </a:buClr>
              <a:buSzPts val="2200"/>
              <a:buChar char="●"/>
            </a:pPr>
            <a:r>
              <a:rPr lang="en" sz="2200">
                <a:solidFill>
                  <a:srgbClr val="000000"/>
                </a:solidFill>
              </a:rPr>
              <a:t>Nettement visible</a:t>
            </a:r>
            <a:endParaRPr sz="2200">
              <a:solidFill>
                <a:srgbClr val="000000"/>
              </a:solidFill>
            </a:endParaRPr>
          </a:p>
          <a:p>
            <a:pPr marL="914400" lvl="1" indent="-368300" algn="l" rtl="0">
              <a:lnSpc>
                <a:spcPct val="100000"/>
              </a:lnSpc>
              <a:spcBef>
                <a:spcPts val="0"/>
              </a:spcBef>
              <a:spcAft>
                <a:spcPts val="0"/>
              </a:spcAft>
              <a:buClr>
                <a:srgbClr val="000000"/>
              </a:buClr>
              <a:buSzPts val="2200"/>
              <a:buChar char="○"/>
            </a:pPr>
            <a:r>
              <a:rPr lang="en" sz="1800">
                <a:solidFill>
                  <a:srgbClr val="000000"/>
                </a:solidFill>
              </a:rPr>
              <a:t>Ex: Une femme se fait crier des propos racistes dans la rue.</a:t>
            </a:r>
            <a:endParaRPr sz="1800">
              <a:solidFill>
                <a:srgbClr val="000000"/>
              </a:solidFill>
            </a:endParaRPr>
          </a:p>
          <a:p>
            <a:pPr marL="457200" lvl="0" indent="0" algn="l" rtl="0">
              <a:lnSpc>
                <a:spcPct val="100000"/>
              </a:lnSpc>
              <a:spcBef>
                <a:spcPts val="0"/>
              </a:spcBef>
              <a:spcAft>
                <a:spcPts val="0"/>
              </a:spcAft>
              <a:buNone/>
            </a:pPr>
            <a:endParaRPr sz="2200">
              <a:solidFill>
                <a:srgbClr val="000000"/>
              </a:solidFill>
            </a:endParaRPr>
          </a:p>
          <a:p>
            <a:pPr marL="0" lvl="0" indent="0" algn="l" rtl="0">
              <a:spcBef>
                <a:spcPts val="0"/>
              </a:spcBef>
              <a:spcAft>
                <a:spcPts val="0"/>
              </a:spcAft>
              <a:buNone/>
            </a:pPr>
            <a:r>
              <a:rPr lang="en" sz="2200">
                <a:solidFill>
                  <a:srgbClr val="000000"/>
                </a:solidFill>
              </a:rPr>
              <a:t>Discrimination </a:t>
            </a:r>
            <a:r>
              <a:rPr lang="en" sz="2200" b="1">
                <a:solidFill>
                  <a:srgbClr val="000000"/>
                </a:solidFill>
              </a:rPr>
              <a:t>indirect : </a:t>
            </a:r>
            <a:endParaRPr sz="2200" b="1">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Neutre en apparance</a:t>
            </a:r>
            <a:endParaRPr sz="22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Quand même injuste pour les personnes vivant cette discrimination</a:t>
            </a:r>
            <a:endParaRPr sz="22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Parfois involontaire.</a:t>
            </a:r>
            <a:endParaRPr sz="2200">
              <a:solidFill>
                <a:srgbClr val="000000"/>
              </a:solidFill>
            </a:endParaRPr>
          </a:p>
          <a:p>
            <a:pPr marL="914400" lvl="1" indent="-342900" algn="l" rtl="0">
              <a:spcBef>
                <a:spcPts val="0"/>
              </a:spcBef>
              <a:spcAft>
                <a:spcPts val="0"/>
              </a:spcAft>
              <a:buClr>
                <a:srgbClr val="000000"/>
              </a:buClr>
              <a:buSzPts val="1800"/>
              <a:buChar char="○"/>
            </a:pPr>
            <a:r>
              <a:rPr lang="en" sz="1800">
                <a:solidFill>
                  <a:srgbClr val="000000"/>
                </a:solidFill>
              </a:rPr>
              <a:t>Ex : Inviter une amie qui se déplace en chaise roulante dans un restaurant avec des marches à l’entrée.</a:t>
            </a:r>
            <a:endParaRPr sz="1800">
              <a:solidFill>
                <a:srgbClr val="000000"/>
              </a:solidFill>
            </a:endParaRPr>
          </a:p>
          <a:p>
            <a:pPr marL="0" lvl="0" indent="0" algn="l" rtl="0">
              <a:spcBef>
                <a:spcPts val="0"/>
              </a:spcBef>
              <a:spcAft>
                <a:spcPts val="0"/>
              </a:spcAft>
              <a:buNone/>
            </a:pPr>
            <a:endParaRPr sz="1500"/>
          </a:p>
        </p:txBody>
      </p:sp>
      <p:pic>
        <p:nvPicPr>
          <p:cNvPr id="93" name="Google Shape;93;p18"/>
          <p:cNvPicPr preferRelativeResize="0"/>
          <p:nvPr/>
        </p:nvPicPr>
        <p:blipFill>
          <a:blip r:embed="rId3">
            <a:alphaModFix/>
          </a:blip>
          <a:stretch>
            <a:fillRect/>
          </a:stretch>
        </p:blipFill>
        <p:spPr>
          <a:xfrm rot="5400000">
            <a:off x="5551288" y="1581525"/>
            <a:ext cx="5204975" cy="1980450"/>
          </a:xfrm>
          <a:prstGeom prst="rect">
            <a:avLst/>
          </a:prstGeom>
          <a:noFill/>
          <a:ln>
            <a:noFill/>
          </a:ln>
        </p:spPr>
      </p:pic>
      <p:cxnSp>
        <p:nvCxnSpPr>
          <p:cNvPr id="94" name="Google Shape;94;p18"/>
          <p:cNvCxnSpPr/>
          <p:nvPr/>
        </p:nvCxnSpPr>
        <p:spPr>
          <a:xfrm>
            <a:off x="7163550" y="-42450"/>
            <a:ext cx="0" cy="5228400"/>
          </a:xfrm>
          <a:prstGeom prst="straightConnector1">
            <a:avLst/>
          </a:prstGeom>
          <a:noFill/>
          <a:ln w="152400" cap="flat" cmpd="sng">
            <a:solidFill>
              <a:schemeClr val="dk2"/>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body" idx="1"/>
          </p:nvPr>
        </p:nvSpPr>
        <p:spPr>
          <a:xfrm>
            <a:off x="311700" y="251825"/>
            <a:ext cx="6235500" cy="431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00"/>
                </a:solidFill>
              </a:rPr>
              <a:t>Discrimination </a:t>
            </a:r>
            <a:r>
              <a:rPr lang="en" sz="2400" b="1">
                <a:solidFill>
                  <a:srgbClr val="000000"/>
                </a:solidFill>
              </a:rPr>
              <a:t>systémique : </a:t>
            </a:r>
            <a:br>
              <a:rPr lang="en" sz="2400" b="1">
                <a:solidFill>
                  <a:srgbClr val="000000"/>
                </a:solidFill>
              </a:rPr>
            </a:br>
            <a:endParaRPr sz="2400" b="1">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Des groupes de personnes sont traités injustement à cause de la façon que les systèmes sont construites.</a:t>
            </a:r>
            <a:endParaRPr sz="2400">
              <a:solidFill>
                <a:srgbClr val="000000"/>
              </a:solidFill>
            </a:endParaRPr>
          </a:p>
          <a:p>
            <a:pPr marL="914400" lvl="1" indent="-355600" algn="l" rtl="0">
              <a:spcBef>
                <a:spcPts val="0"/>
              </a:spcBef>
              <a:spcAft>
                <a:spcPts val="0"/>
              </a:spcAft>
              <a:buClr>
                <a:srgbClr val="000000"/>
              </a:buClr>
              <a:buSzPts val="2000"/>
              <a:buChar char="○"/>
            </a:pPr>
            <a:r>
              <a:rPr lang="en" sz="2000">
                <a:solidFill>
                  <a:srgbClr val="000000"/>
                </a:solidFill>
              </a:rPr>
              <a:t>Ex: Les communautés autochtones qui n’ont pas accès à de l’eau potable. </a:t>
            </a:r>
            <a:endParaRPr sz="1900">
              <a:solidFill>
                <a:srgbClr val="000000"/>
              </a:solidFill>
            </a:endParaRPr>
          </a:p>
        </p:txBody>
      </p:sp>
      <p:pic>
        <p:nvPicPr>
          <p:cNvPr id="100" name="Google Shape;100;p19"/>
          <p:cNvPicPr preferRelativeResize="0"/>
          <p:nvPr/>
        </p:nvPicPr>
        <p:blipFill>
          <a:blip r:embed="rId3">
            <a:alphaModFix/>
          </a:blip>
          <a:stretch>
            <a:fillRect/>
          </a:stretch>
        </p:blipFill>
        <p:spPr>
          <a:xfrm>
            <a:off x="-84875" y="1622239"/>
            <a:ext cx="9144000" cy="514351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2089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Oppression</a:t>
            </a:r>
            <a:endParaRPr/>
          </a:p>
        </p:txBody>
      </p:sp>
      <p:sp>
        <p:nvSpPr>
          <p:cNvPr id="106" name="Google Shape;106;p20"/>
          <p:cNvSpPr txBox="1">
            <a:spLocks noGrp="1"/>
          </p:cNvSpPr>
          <p:nvPr>
            <p:ph type="body" idx="1"/>
          </p:nvPr>
        </p:nvSpPr>
        <p:spPr>
          <a:xfrm>
            <a:off x="311700" y="928575"/>
            <a:ext cx="6105000" cy="36402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000000"/>
              </a:buClr>
              <a:buSzPts val="2000"/>
              <a:buChar char="●"/>
            </a:pPr>
            <a:r>
              <a:rPr lang="en" sz="2000">
                <a:solidFill>
                  <a:srgbClr val="000000"/>
                </a:solidFill>
              </a:rPr>
              <a:t>Quand la discrimination et les préjugés sont supportés par la majorité des institutions et structures sociales nous entourant. </a:t>
            </a:r>
            <a:br>
              <a:rPr lang="en" sz="2000">
                <a:solidFill>
                  <a:srgbClr val="000000"/>
                </a:solidFill>
              </a:rPr>
            </a:br>
            <a:endParaRPr sz="2000">
              <a:solidFill>
                <a:srgbClr val="000000"/>
              </a:solidFill>
            </a:endParaRPr>
          </a:p>
          <a:p>
            <a:pPr marL="457200" lvl="0" indent="-355600" algn="l" rtl="0">
              <a:lnSpc>
                <a:spcPct val="115000"/>
              </a:lnSpc>
              <a:spcBef>
                <a:spcPts val="0"/>
              </a:spcBef>
              <a:spcAft>
                <a:spcPts val="0"/>
              </a:spcAft>
              <a:buClr>
                <a:srgbClr val="000000"/>
              </a:buClr>
              <a:buSzPts val="2000"/>
              <a:buChar char="●"/>
            </a:pPr>
            <a:r>
              <a:rPr lang="en" sz="2000">
                <a:solidFill>
                  <a:srgbClr val="000000"/>
                </a:solidFill>
              </a:rPr>
              <a:t>Une oppression crée un poids constant sur les épaules de certaines personnes. </a:t>
            </a:r>
            <a:br>
              <a:rPr lang="en" sz="2000">
                <a:solidFill>
                  <a:srgbClr val="000000"/>
                </a:solidFill>
              </a:rPr>
            </a:br>
            <a:endParaRPr sz="2000">
              <a:solidFill>
                <a:srgbClr val="000000"/>
              </a:solidFill>
            </a:endParaRPr>
          </a:p>
          <a:p>
            <a:pPr marL="457200" lvl="0" indent="-355600" algn="l" rtl="0">
              <a:lnSpc>
                <a:spcPct val="115000"/>
              </a:lnSpc>
              <a:spcBef>
                <a:spcPts val="0"/>
              </a:spcBef>
              <a:spcAft>
                <a:spcPts val="0"/>
              </a:spcAft>
              <a:buClr>
                <a:srgbClr val="000000"/>
              </a:buClr>
              <a:buSzPts val="2000"/>
              <a:buChar char="●"/>
            </a:pPr>
            <a:r>
              <a:rPr lang="en" sz="2000">
                <a:solidFill>
                  <a:srgbClr val="000000"/>
                </a:solidFill>
              </a:rPr>
              <a:t>Les oppressions tiennent en place les relation de pouvoir en société : Patriarcat, capacitisme, suprématie blanche, capitalisme, etc. </a:t>
            </a:r>
            <a:endParaRPr sz="1600">
              <a:solidFill>
                <a:srgbClr val="000000"/>
              </a:solidFill>
            </a:endParaRPr>
          </a:p>
        </p:txBody>
      </p:sp>
      <p:pic>
        <p:nvPicPr>
          <p:cNvPr id="107" name="Google Shape;107;p20"/>
          <p:cNvPicPr preferRelativeResize="0"/>
          <p:nvPr/>
        </p:nvPicPr>
        <p:blipFill>
          <a:blip r:embed="rId3">
            <a:alphaModFix/>
          </a:blip>
          <a:stretch>
            <a:fillRect/>
          </a:stretch>
        </p:blipFill>
        <p:spPr>
          <a:xfrm>
            <a:off x="6465175" y="3225300"/>
            <a:ext cx="2367126" cy="17993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1878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Privilège</a:t>
            </a:r>
            <a:endParaRPr/>
          </a:p>
        </p:txBody>
      </p:sp>
      <p:sp>
        <p:nvSpPr>
          <p:cNvPr id="113" name="Google Shape;113;p21"/>
          <p:cNvSpPr txBox="1">
            <a:spLocks noGrp="1"/>
          </p:cNvSpPr>
          <p:nvPr>
            <p:ph type="body" idx="1"/>
          </p:nvPr>
        </p:nvSpPr>
        <p:spPr>
          <a:xfrm>
            <a:off x="311700" y="974875"/>
            <a:ext cx="6219600" cy="38082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Clr>
                <a:srgbClr val="000000"/>
              </a:buClr>
              <a:buSzPts val="2100"/>
              <a:buChar char="●"/>
            </a:pPr>
            <a:r>
              <a:rPr lang="en" sz="2100">
                <a:solidFill>
                  <a:srgbClr val="000000"/>
                </a:solidFill>
              </a:rPr>
              <a:t>Quand il y a des systèmes qui privilégient certaines personnes par dessus d’autres. </a:t>
            </a:r>
            <a:br>
              <a:rPr lang="en" sz="2100">
                <a:solidFill>
                  <a:srgbClr val="000000"/>
                </a:solidFill>
              </a:rPr>
            </a:br>
            <a:endParaRPr sz="2100">
              <a:solidFill>
                <a:srgbClr val="000000"/>
              </a:solidFill>
            </a:endParaRPr>
          </a:p>
          <a:p>
            <a:pPr marL="457200" lvl="0" indent="-361950" algn="l" rtl="0">
              <a:spcBef>
                <a:spcPts val="0"/>
              </a:spcBef>
              <a:spcAft>
                <a:spcPts val="0"/>
              </a:spcAft>
              <a:buClr>
                <a:srgbClr val="000000"/>
              </a:buClr>
              <a:buSzPts val="2100"/>
              <a:buChar char="●"/>
            </a:pPr>
            <a:r>
              <a:rPr lang="en" sz="2100">
                <a:solidFill>
                  <a:srgbClr val="000000"/>
                </a:solidFill>
              </a:rPr>
              <a:t>Nous bénéficions tous de certains privilèges. </a:t>
            </a:r>
            <a:r>
              <a:rPr lang="en" sz="1700">
                <a:solidFill>
                  <a:srgbClr val="000000"/>
                </a:solidFill>
              </a:rPr>
              <a:t/>
            </a:r>
            <a:br>
              <a:rPr lang="en" sz="1700">
                <a:solidFill>
                  <a:srgbClr val="000000"/>
                </a:solidFill>
              </a:rPr>
            </a:br>
            <a:endParaRPr sz="1700">
              <a:solidFill>
                <a:srgbClr val="000000"/>
              </a:solidFill>
            </a:endParaRPr>
          </a:p>
          <a:p>
            <a:pPr marL="457200" lvl="0" indent="-361950" algn="l" rtl="0">
              <a:spcBef>
                <a:spcPts val="0"/>
              </a:spcBef>
              <a:spcAft>
                <a:spcPts val="0"/>
              </a:spcAft>
              <a:buClr>
                <a:srgbClr val="000000"/>
              </a:buClr>
              <a:buSzPts val="2100"/>
              <a:buChar char="●"/>
            </a:pPr>
            <a:r>
              <a:rPr lang="en" sz="2100">
                <a:solidFill>
                  <a:srgbClr val="000000"/>
                </a:solidFill>
              </a:rPr>
              <a:t>Il est impossible de réduire les oppressions sans se pencher sur les privilèges. </a:t>
            </a:r>
            <a:br>
              <a:rPr lang="en" sz="2100">
                <a:solidFill>
                  <a:srgbClr val="000000"/>
                </a:solidFill>
              </a:rPr>
            </a:br>
            <a:endParaRPr sz="2100">
              <a:solidFill>
                <a:srgbClr val="000000"/>
              </a:solidFill>
            </a:endParaRPr>
          </a:p>
          <a:p>
            <a:pPr marL="914400" lvl="1" indent="-336550" algn="l" rtl="0">
              <a:spcBef>
                <a:spcPts val="0"/>
              </a:spcBef>
              <a:spcAft>
                <a:spcPts val="0"/>
              </a:spcAft>
              <a:buSzPts val="1700"/>
              <a:buChar char="○"/>
            </a:pPr>
            <a:r>
              <a:rPr lang="en" sz="1700">
                <a:solidFill>
                  <a:srgbClr val="000000"/>
                </a:solidFill>
              </a:rPr>
              <a:t>Ex: Il est impossible de réduire la pauvreté chez les femmes sans remettre en question le patriarcat et le système capitaliste qui bénéficie les plus riches.</a:t>
            </a:r>
            <a:r>
              <a:rPr lang="en" sz="1700"/>
              <a:t> </a:t>
            </a:r>
            <a:endParaRPr sz="1700"/>
          </a:p>
        </p:txBody>
      </p:sp>
      <p:pic>
        <p:nvPicPr>
          <p:cNvPr id="114" name="Google Shape;114;p21"/>
          <p:cNvPicPr preferRelativeResize="0"/>
          <p:nvPr/>
        </p:nvPicPr>
        <p:blipFill>
          <a:blip r:embed="rId3">
            <a:alphaModFix/>
          </a:blip>
          <a:stretch>
            <a:fillRect/>
          </a:stretch>
        </p:blipFill>
        <p:spPr>
          <a:xfrm>
            <a:off x="6959850" y="2959350"/>
            <a:ext cx="1963475" cy="1963475"/>
          </a:xfrm>
          <a:prstGeom prst="rect">
            <a:avLst/>
          </a:prstGeom>
          <a:noFill/>
          <a:ln>
            <a:noFill/>
          </a:ln>
        </p:spPr>
      </p:pic>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233</Words>
  <Application>Microsoft Office PowerPoint</Application>
  <PresentationFormat>Affichage à l'écran (16:9)</PresentationFormat>
  <Paragraphs>73</Paragraphs>
  <Slides>15</Slides>
  <Notes>15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Oswald</vt:lpstr>
      <vt:lpstr>Montserrat</vt:lpstr>
      <vt:lpstr>Arial</vt:lpstr>
      <vt:lpstr>Playfair Display</vt:lpstr>
      <vt:lpstr>Pop</vt:lpstr>
      <vt:lpstr>Stéréotype                  Préjugé         a          Discrimination        Oppression                  Privilège</vt:lpstr>
      <vt:lpstr>Stéréotype  Préjugé  Discrimination  Oppression  Privilège</vt:lpstr>
      <vt:lpstr>Stéréotype</vt:lpstr>
      <vt:lpstr>Préjugé</vt:lpstr>
      <vt:lpstr>Discrimination</vt:lpstr>
      <vt:lpstr>Présentation PowerPoint</vt:lpstr>
      <vt:lpstr>Présentation PowerPoint</vt:lpstr>
      <vt:lpstr>Oppression</vt:lpstr>
      <vt:lpstr>Privilège</vt:lpstr>
      <vt:lpstr>Example</vt:lpstr>
      <vt:lpstr>Example (suite)</vt:lpstr>
      <vt:lpstr>Example (suite)</vt:lpstr>
      <vt:lpstr>Example (suite)</vt:lpstr>
      <vt:lpstr>Example (suite)</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Stéréotype                  Préjugé         a          Discrimination        Oppression                  Privilège</dc:title>
  <dc:creator>User</dc:creator>
  <cp:lastModifiedBy>User</cp:lastModifiedBy>
  <cp:revision>1</cp:revision>
  <dcterms:modified xsi:type="dcterms:W3CDTF">2020-12-02T14:07:40Z</dcterms:modified>
</cp:coreProperties>
</file>